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50" r:id="rId2"/>
    <p:sldId id="726" r:id="rId3"/>
    <p:sldId id="727" r:id="rId4"/>
    <p:sldId id="728" r:id="rId5"/>
    <p:sldId id="729" r:id="rId6"/>
    <p:sldId id="730" r:id="rId7"/>
    <p:sldId id="731" r:id="rId8"/>
    <p:sldId id="732" r:id="rId9"/>
    <p:sldId id="733" r:id="rId10"/>
    <p:sldId id="734" r:id="rId11"/>
    <p:sldId id="735" r:id="rId12"/>
    <p:sldId id="736" r:id="rId13"/>
    <p:sldId id="737" r:id="rId14"/>
    <p:sldId id="738" r:id="rId15"/>
    <p:sldId id="739" r:id="rId16"/>
    <p:sldId id="740" r:id="rId17"/>
    <p:sldId id="741" r:id="rId18"/>
    <p:sldId id="742" r:id="rId19"/>
    <p:sldId id="743" r:id="rId20"/>
    <p:sldId id="744" r:id="rId21"/>
    <p:sldId id="745" r:id="rId22"/>
    <p:sldId id="746" r:id="rId23"/>
    <p:sldId id="748" r:id="rId24"/>
    <p:sldId id="749" r:id="rId25"/>
    <p:sldId id="593" r:id="rId26"/>
    <p:sldId id="596" r:id="rId27"/>
    <p:sldId id="594" r:id="rId28"/>
    <p:sldId id="75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7350" autoAdjust="0"/>
  </p:normalViewPr>
  <p:slideViewPr>
    <p:cSldViewPr snapToGrid="0" snapToObjects="1">
      <p:cViewPr varScale="1">
        <p:scale>
          <a:sx n="114" d="100"/>
          <a:sy n="114" d="100"/>
        </p:scale>
        <p:origin x="276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11/4/21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11/4/21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example I am going to talk about is the maximum subarray sum problem. This is also another famous example of divide and conquer. Given a ...</a:t>
            </a:r>
          </a:p>
          <a:p>
            <a:endParaRPr lang="en-US" dirty="0"/>
          </a:p>
          <a:p>
            <a:r>
              <a:rPr lang="en-US" dirty="0"/>
              <a:t>That is, you are given a one dimensional array that may contain both positive and negative integers, find the sum of contiguous subarray of numbers which has the large sum. For example, if the array is -2, -3, ... </a:t>
            </a:r>
            <a:r>
              <a:rPr lang="en-US" dirty="0" err="1"/>
              <a:t>etc</a:t>
            </a:r>
            <a:r>
              <a:rPr lang="en-US" dirty="0"/>
              <a:t>, then the maximum subarray sum is 7.</a:t>
            </a:r>
          </a:p>
          <a:p>
            <a:endParaRPr lang="en-US" dirty="0"/>
          </a:p>
          <a:p>
            <a:r>
              <a:rPr lang="en-US" dirty="0"/>
              <a:t>Why is this problem important?</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36055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is in fact a question I was asked by a financial company when I took an interview. If you look at stock market, the price over time changes a lot, right. It can go very low today, and become very high </a:t>
            </a:r>
            <a:r>
              <a:rPr lang="en-US" dirty="0" err="1"/>
              <a:t>tomororw</a:t>
            </a:r>
            <a:r>
              <a:rPr lang="en-US" dirty="0"/>
              <a:t> or next week, or even </a:t>
            </a:r>
            <a:r>
              <a:rPr lang="en-US" dirty="0" err="1"/>
              <a:t>wihin</a:t>
            </a:r>
            <a:r>
              <a:rPr lang="en-US" dirty="0"/>
              <a:t> the next couple hours.</a:t>
            </a:r>
          </a:p>
          <a:p>
            <a:endParaRPr lang="en-US" dirty="0"/>
          </a:p>
          <a:p>
            <a:r>
              <a:rPr lang="en-US" dirty="0"/>
              <a:t>If you look at a short-term investment, you always want to find a contiguous range that produces the maximum sum within a time period (of course, it has to be </a:t>
            </a:r>
            <a:r>
              <a:rPr lang="en-US" dirty="0" err="1"/>
              <a:t>contigious</a:t>
            </a:r>
            <a:r>
              <a:rPr lang="en-US" dirty="0"/>
              <a:t> because you buy the stock and then sell it, there is no other options)</a:t>
            </a:r>
          </a:p>
          <a:p>
            <a:endParaRPr lang="en-US" dirty="0"/>
          </a:p>
          <a:p>
            <a:r>
              <a:rPr lang="en-US" dirty="0"/>
              <a:t>So the problem is </a:t>
            </a:r>
            <a:r>
              <a:rPr lang="en-US" dirty="0" err="1"/>
              <a:t>alwasy</a:t>
            </a:r>
            <a:r>
              <a:rPr lang="en-US" dirty="0"/>
              <a:t> modelled as a sequence of numbers, positive and negative, potentially very large, and you want to quickly compute the largest subarray sum. And that gives you the best profit you may get in that certain period.</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38836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problem itself. </a:t>
            </a:r>
          </a:p>
          <a:p>
            <a:endParaRPr lang="en-US" dirty="0"/>
          </a:p>
          <a:p>
            <a:r>
              <a:rPr lang="en-US" dirty="0"/>
              <a:t>Again, we always start with the simple approach, even though it is slow. At least you need to be able to find the solution first before you can improve it. </a:t>
            </a:r>
          </a:p>
          <a:p>
            <a:endParaRPr lang="en-US" dirty="0"/>
          </a:p>
          <a:p>
            <a:r>
              <a:rPr lang="en-US" dirty="0"/>
              <a:t>Any idea?</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 The naive method </a:t>
            </a:r>
            <a:r>
              <a:rPr lang="en-US" sz="1200" b="0" i="0" kern="1200" dirty="0">
                <a:solidFill>
                  <a:schemeClr val="tx1"/>
                </a:solidFill>
                <a:effectLst/>
                <a:latin typeface="+mn-lt"/>
                <a:ea typeface="+mn-ea"/>
                <a:cs typeface="+mn-cs"/>
              </a:rPr>
              <a:t>is to run two loops. The outer loop picks the beginning element, the inner loop finds the maximum possible sum with first element picked by outer loop and compares this maximum with the overall maximum. Finally return the overall maximum. The time complexity of the Naive method is O(n^2).</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7607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11/4/21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11/4/21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11/4/21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11/4/21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11/4/21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11/4/21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11/4/21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11/4/21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1237785"/>
            <a:ext cx="7980533" cy="1553411"/>
          </a:xfrm>
        </p:spPr>
        <p:txBody>
          <a:bodyPr/>
          <a:lstStyle/>
          <a:p>
            <a:r>
              <a:rPr lang="en-US" sz="4800" dirty="0"/>
              <a:t>Lecture 11: Array and Vector</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F551F8-BDBE-2B4E-A45B-3B1E11F8CD70}"/>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27142FA3-648E-6749-A1F7-E3BC2324A0E1}"/>
              </a:ext>
            </a:extLst>
          </p:cNvPr>
          <p:cNvSpPr>
            <a:spLocks noGrp="1"/>
          </p:cNvSpPr>
          <p:nvPr>
            <p:ph type="title"/>
          </p:nvPr>
        </p:nvSpPr>
        <p:spPr/>
        <p:txBody>
          <a:bodyPr/>
          <a:lstStyle/>
          <a:p>
            <a:r>
              <a:rPr lang="en-US" dirty="0"/>
              <a:t>Specify the Array Size</a:t>
            </a:r>
          </a:p>
        </p:txBody>
      </p:sp>
      <p:pic>
        <p:nvPicPr>
          <p:cNvPr id="5" name="Picture 1" descr="cpphtp7LOV_06slides_Page_13.png">
            <a:extLst>
              <a:ext uri="{FF2B5EF4-FFF2-40B4-BE49-F238E27FC236}">
                <a16:creationId xmlns:a16="http://schemas.microsoft.com/office/drawing/2014/main" id="{8E223796-A090-AC4F-BC85-1B5350526D47}"/>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5186" r="19684" b="18779"/>
          <a:stretch/>
        </p:blipFill>
        <p:spPr bwMode="auto">
          <a:xfrm>
            <a:off x="489802" y="1319675"/>
            <a:ext cx="7848872" cy="451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A1337FC-9DF3-084A-84A1-4B612DDBD763}"/>
              </a:ext>
            </a:extLst>
          </p:cNvPr>
          <p:cNvSpPr/>
          <p:nvPr/>
        </p:nvSpPr>
        <p:spPr>
          <a:xfrm>
            <a:off x="1438507" y="1516566"/>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71150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9E39DF-AA01-5B4E-A98A-C185D1DDFE32}"/>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2514D55D-A883-C841-9EF7-921952E7A1EB}"/>
              </a:ext>
            </a:extLst>
          </p:cNvPr>
          <p:cNvSpPr>
            <a:spLocks noGrp="1"/>
          </p:cNvSpPr>
          <p:nvPr>
            <p:ph type="title"/>
          </p:nvPr>
        </p:nvSpPr>
        <p:spPr/>
        <p:txBody>
          <a:bodyPr/>
          <a:lstStyle/>
          <a:p>
            <a:r>
              <a:rPr lang="en-US" dirty="0"/>
              <a:t>const Qualifier</a:t>
            </a:r>
          </a:p>
        </p:txBody>
      </p:sp>
      <p:pic>
        <p:nvPicPr>
          <p:cNvPr id="5" name="Picture 1" descr="cpphtp7LOV_06slides_Page_16.png">
            <a:extLst>
              <a:ext uri="{FF2B5EF4-FFF2-40B4-BE49-F238E27FC236}">
                <a16:creationId xmlns:a16="http://schemas.microsoft.com/office/drawing/2014/main" id="{B98CEC78-DEDD-B54B-BA2F-98F36E073BAD}"/>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4881"/>
          <a:stretch/>
        </p:blipFill>
        <p:spPr bwMode="auto">
          <a:xfrm>
            <a:off x="683568" y="1340768"/>
            <a:ext cx="7729772" cy="459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56ECDE9-ACF8-4941-8C77-66CCFA0DC386}"/>
              </a:ext>
            </a:extLst>
          </p:cNvPr>
          <p:cNvSpPr/>
          <p:nvPr/>
        </p:nvSpPr>
        <p:spPr>
          <a:xfrm>
            <a:off x="1561171" y="147196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43985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E4304-65D5-3A47-B619-6C966E510A8A}"/>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E1CE837-C5FE-0144-8067-A18BDCBDF897}"/>
              </a:ext>
            </a:extLst>
          </p:cNvPr>
          <p:cNvSpPr>
            <a:spLocks noGrp="1"/>
          </p:cNvSpPr>
          <p:nvPr>
            <p:ph type="title"/>
          </p:nvPr>
        </p:nvSpPr>
        <p:spPr/>
        <p:txBody>
          <a:bodyPr>
            <a:normAutofit fontScale="90000"/>
          </a:bodyPr>
          <a:lstStyle/>
          <a:p>
            <a:r>
              <a:rPr lang="en-US" dirty="0"/>
              <a:t>Practice 1: Summing Elements in an Array</a:t>
            </a:r>
          </a:p>
        </p:txBody>
      </p:sp>
      <p:pic>
        <p:nvPicPr>
          <p:cNvPr id="5" name="Picture 1" descr="cpphtp7LOV_06slides_Page_21.png">
            <a:extLst>
              <a:ext uri="{FF2B5EF4-FFF2-40B4-BE49-F238E27FC236}">
                <a16:creationId xmlns:a16="http://schemas.microsoft.com/office/drawing/2014/main" id="{7C32672A-2EB5-C041-BC34-6A849BE8233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25097"/>
          <a:stretch/>
        </p:blipFill>
        <p:spPr bwMode="auto">
          <a:xfrm>
            <a:off x="473188" y="1122212"/>
            <a:ext cx="8078788" cy="457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A5C23F9-9EE0-4B43-8E96-683D85D130ED}"/>
              </a:ext>
            </a:extLst>
          </p:cNvPr>
          <p:cNvSpPr/>
          <p:nvPr/>
        </p:nvSpPr>
        <p:spPr>
          <a:xfrm>
            <a:off x="1438507" y="1661529"/>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0209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AF143-81B2-4B48-BDEC-8BC872C0CDEC}"/>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166A7995-714D-3446-9741-067E198C98D1}"/>
              </a:ext>
            </a:extLst>
          </p:cNvPr>
          <p:cNvSpPr>
            <a:spLocks noGrp="1"/>
          </p:cNvSpPr>
          <p:nvPr>
            <p:ph type="title"/>
          </p:nvPr>
        </p:nvSpPr>
        <p:spPr/>
        <p:txBody>
          <a:bodyPr/>
          <a:lstStyle/>
          <a:p>
            <a:r>
              <a:rPr lang="en-US" dirty="0"/>
              <a:t>Practice 2: Array as Counter</a:t>
            </a:r>
          </a:p>
        </p:txBody>
      </p:sp>
      <p:sp>
        <p:nvSpPr>
          <p:cNvPr id="4" name="Content Placeholder 3">
            <a:extLst>
              <a:ext uri="{FF2B5EF4-FFF2-40B4-BE49-F238E27FC236}">
                <a16:creationId xmlns:a16="http://schemas.microsoft.com/office/drawing/2014/main" id="{043EED76-A6D5-EE45-9268-967377882FBE}"/>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Sometimes, programs use counter variables to summarize data, such as the results of a survey.</a:t>
            </a:r>
          </a:p>
          <a:p>
            <a:r>
              <a:rPr lang="en-US" altLang="zh-TW" dirty="0">
                <a:solidFill>
                  <a:srgbClr val="000000"/>
                </a:solidFill>
                <a:latin typeface="Times New Roman" panose="02020603050405020304" pitchFamily="18" charset="0"/>
              </a:rPr>
              <a:t>In previous die-rolling program, we used separate counters to track the number of occurrences of each side of a die.</a:t>
            </a:r>
          </a:p>
          <a:p>
            <a:endParaRPr lang="en-US" dirty="0"/>
          </a:p>
        </p:txBody>
      </p:sp>
      <p:pic>
        <p:nvPicPr>
          <p:cNvPr id="7" name="Picture 6">
            <a:extLst>
              <a:ext uri="{FF2B5EF4-FFF2-40B4-BE49-F238E27FC236}">
                <a16:creationId xmlns:a16="http://schemas.microsoft.com/office/drawing/2014/main" id="{0622455B-9145-884C-B28D-CB1778F5AEB0}"/>
              </a:ext>
            </a:extLst>
          </p:cNvPr>
          <p:cNvPicPr>
            <a:picLocks noChangeAspect="1"/>
          </p:cNvPicPr>
          <p:nvPr/>
        </p:nvPicPr>
        <p:blipFill>
          <a:blip r:embed="rId2"/>
          <a:stretch>
            <a:fillRect/>
          </a:stretch>
        </p:blipFill>
        <p:spPr>
          <a:xfrm>
            <a:off x="210944" y="3646766"/>
            <a:ext cx="5253154" cy="3103348"/>
          </a:xfrm>
          <a:prstGeom prst="rect">
            <a:avLst/>
          </a:prstGeom>
        </p:spPr>
      </p:pic>
      <p:pic>
        <p:nvPicPr>
          <p:cNvPr id="8" name="Picture 1" descr="cpphtp7LOV_05slides_Page_042.png">
            <a:extLst>
              <a:ext uri="{FF2B5EF4-FFF2-40B4-BE49-F238E27FC236}">
                <a16:creationId xmlns:a16="http://schemas.microsoft.com/office/drawing/2014/main" id="{6FF01BAE-D2B8-F643-BA43-A1432A85E4F1}"/>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t="6483" r="19684" b="9483"/>
          <a:stretch/>
        </p:blipFill>
        <p:spPr bwMode="auto">
          <a:xfrm>
            <a:off x="4278715" y="3688234"/>
            <a:ext cx="4783714" cy="303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86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117C46-B3DD-0F4F-AC9B-F0D2453FDFDE}"/>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DC69AFB-1E02-1640-BBCC-8BA91BCF2D18}"/>
              </a:ext>
            </a:extLst>
          </p:cNvPr>
          <p:cNvSpPr>
            <a:spLocks noGrp="1"/>
          </p:cNvSpPr>
          <p:nvPr>
            <p:ph type="title"/>
          </p:nvPr>
        </p:nvSpPr>
        <p:spPr/>
        <p:txBody>
          <a:bodyPr/>
          <a:lstStyle/>
          <a:p>
            <a:r>
              <a:rPr lang="en-US" dirty="0"/>
              <a:t>C++ STL Vector</a:t>
            </a:r>
          </a:p>
        </p:txBody>
      </p:sp>
      <p:sp>
        <p:nvSpPr>
          <p:cNvPr id="4" name="Content Placeholder 3">
            <a:extLst>
              <a:ext uri="{FF2B5EF4-FFF2-40B4-BE49-F238E27FC236}">
                <a16:creationId xmlns:a16="http://schemas.microsoft.com/office/drawing/2014/main" id="{0EC0900B-4151-EC41-977E-D448673B026F}"/>
              </a:ext>
            </a:extLst>
          </p:cNvPr>
          <p:cNvSpPr>
            <a:spLocks noGrp="1"/>
          </p:cNvSpPr>
          <p:nvPr>
            <p:ph idx="1"/>
          </p:nvPr>
        </p:nvSpPr>
        <p:spPr>
          <a:xfrm>
            <a:off x="628650" y="1295944"/>
            <a:ext cx="7886700" cy="5249822"/>
          </a:xfrm>
        </p:spPr>
        <p:txBody>
          <a:bodyPr>
            <a:normAutofit lnSpcReduction="10000"/>
          </a:bodyPr>
          <a:lstStyle/>
          <a:p>
            <a:pPr>
              <a:lnSpc>
                <a:spcPct val="95000"/>
              </a:lnSpc>
            </a:pPr>
            <a:r>
              <a:rPr lang="en-US" altLang="zh-TW" sz="2500" dirty="0">
                <a:solidFill>
                  <a:srgbClr val="000000"/>
                </a:solidFill>
                <a:latin typeface="Times New Roman" panose="02020603050405020304" pitchFamily="18" charset="0"/>
              </a:rPr>
              <a:t>C-style pointer-based arrays have great potential for errors and are not flexible</a:t>
            </a:r>
          </a:p>
          <a:p>
            <a:pPr lvl="1">
              <a:lnSpc>
                <a:spcPct val="95000"/>
              </a:lnSpc>
            </a:pPr>
            <a:r>
              <a:rPr lang="en-US" altLang="zh-TW" sz="2100" dirty="0">
                <a:solidFill>
                  <a:srgbClr val="000000"/>
                </a:solidFill>
                <a:latin typeface="Times New Roman" panose="02020603050405020304" pitchFamily="18" charset="0"/>
              </a:rPr>
              <a:t>A program can easily “walk off” either end of an array, because C++ does not check whether subscripts fall outside the range of an array.</a:t>
            </a:r>
          </a:p>
          <a:p>
            <a:pPr lvl="1">
              <a:lnSpc>
                <a:spcPct val="95000"/>
              </a:lnSpc>
            </a:pPr>
            <a:r>
              <a:rPr lang="en-US" altLang="zh-TW" sz="2100" dirty="0">
                <a:solidFill>
                  <a:srgbClr val="000000"/>
                </a:solidFill>
                <a:latin typeface="Times New Roman" panose="02020603050405020304" pitchFamily="18" charset="0"/>
              </a:rPr>
              <a:t>Two arrays cannot be meaningfully compared with equality operators or relational operators.</a:t>
            </a:r>
          </a:p>
          <a:p>
            <a:pPr lvl="1">
              <a:lnSpc>
                <a:spcPct val="95000"/>
              </a:lnSpc>
            </a:pPr>
            <a:r>
              <a:rPr lang="en-US" altLang="zh-TW" sz="2100" dirty="0">
                <a:solidFill>
                  <a:srgbClr val="000000"/>
                </a:solidFill>
                <a:latin typeface="Times New Roman" panose="02020603050405020304" pitchFamily="18" charset="0"/>
              </a:rPr>
              <a:t>The size of the array must be passed as an additional argument when an array is passed to a general-purpose function.</a:t>
            </a:r>
          </a:p>
          <a:p>
            <a:pPr lvl="1">
              <a:lnSpc>
                <a:spcPct val="95000"/>
              </a:lnSpc>
            </a:pPr>
            <a:r>
              <a:rPr lang="en-US" altLang="zh-TW" sz="2100" dirty="0">
                <a:solidFill>
                  <a:srgbClr val="000000"/>
                </a:solidFill>
                <a:latin typeface="Times New Roman" panose="02020603050405020304" pitchFamily="18" charset="0"/>
              </a:rPr>
              <a:t>One array cannot be assigned to another with the assignment operator(s).</a:t>
            </a:r>
          </a:p>
          <a:p>
            <a:pPr>
              <a:lnSpc>
                <a:spcPct val="95000"/>
              </a:lnSpc>
            </a:pPr>
            <a:r>
              <a:rPr lang="en-US" altLang="zh-TW" sz="2500" dirty="0">
                <a:solidFill>
                  <a:srgbClr val="000000"/>
                </a:solidFill>
                <a:latin typeface="Times New Roman" panose="02020603050405020304" pitchFamily="18" charset="0"/>
              </a:rPr>
              <a:t>C++ Standard class template </a:t>
            </a:r>
            <a:r>
              <a:rPr lang="en-US" altLang="zh-TW" sz="2500" dirty="0">
                <a:solidFill>
                  <a:srgbClr val="0000FF"/>
                </a:solidFill>
                <a:latin typeface="LucidaSansTypewriter" pitchFamily="49" charset="0"/>
              </a:rPr>
              <a:t>vector</a:t>
            </a:r>
            <a:r>
              <a:rPr lang="en-US" altLang="zh-TW" sz="2500" dirty="0">
                <a:solidFill>
                  <a:srgbClr val="000000"/>
                </a:solidFill>
                <a:latin typeface="Times New Roman" panose="02020603050405020304" pitchFamily="18" charset="0"/>
              </a:rPr>
              <a:t> represents a more robust type of array featuring many additional capabilities.</a:t>
            </a:r>
          </a:p>
          <a:p>
            <a:pPr lvl="1">
              <a:lnSpc>
                <a:spcPct val="95000"/>
              </a:lnSpc>
            </a:pPr>
            <a:r>
              <a:rPr lang="en-US" altLang="zh-TW" sz="2100" dirty="0">
                <a:solidFill>
                  <a:srgbClr val="000000"/>
                </a:solidFill>
                <a:latin typeface="Times New Roman" panose="02020603050405020304" pitchFamily="18" charset="0"/>
              </a:rPr>
              <a:t>Defined in header </a:t>
            </a:r>
            <a:r>
              <a:rPr lang="en-US" altLang="zh-TW" sz="2100" dirty="0">
                <a:solidFill>
                  <a:srgbClr val="000000"/>
                </a:solidFill>
                <a:latin typeface="Lucida Console" panose="020B0609040504020204" pitchFamily="49" charset="0"/>
              </a:rPr>
              <a:t>&lt;vector&gt;</a:t>
            </a:r>
            <a:r>
              <a:rPr lang="en-US" altLang="zh-TW" sz="2100" dirty="0">
                <a:solidFill>
                  <a:srgbClr val="000000"/>
                </a:solidFill>
                <a:latin typeface="Times New Roman" panose="02020603050405020304" pitchFamily="18" charset="0"/>
              </a:rPr>
              <a:t> and belongs to namespace </a:t>
            </a:r>
            <a:r>
              <a:rPr lang="en-US" altLang="zh-TW" sz="2100" dirty="0">
                <a:solidFill>
                  <a:srgbClr val="000000"/>
                </a:solidFill>
                <a:latin typeface="Lucida Console" panose="020B0609040504020204" pitchFamily="49" charset="0"/>
              </a:rPr>
              <a:t>std</a:t>
            </a:r>
            <a:r>
              <a:rPr lang="en-US" altLang="zh-TW" sz="2100" dirty="0">
                <a:solidFill>
                  <a:srgbClr val="000000"/>
                </a:solidFill>
                <a:latin typeface="Times New Roman" panose="02020603050405020304" pitchFamily="18" charset="0"/>
              </a:rPr>
              <a:t>.</a:t>
            </a:r>
          </a:p>
          <a:p>
            <a:endParaRPr lang="zh-TW" altLang="en-US" dirty="0"/>
          </a:p>
        </p:txBody>
      </p:sp>
    </p:spTree>
    <p:extLst>
      <p:ext uri="{BB962C8B-B14F-4D97-AF65-F5344CB8AC3E}">
        <p14:creationId xmlns:p14="http://schemas.microsoft.com/office/powerpoint/2010/main" val="293020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0DECB1-77C7-284D-ABD0-C2A8C09CCE8E}"/>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25CC9B0F-9FE2-3B43-AFDD-BF43441CA757}"/>
              </a:ext>
            </a:extLst>
          </p:cNvPr>
          <p:cNvSpPr>
            <a:spLocks noGrp="1"/>
          </p:cNvSpPr>
          <p:nvPr>
            <p:ph type="title"/>
          </p:nvPr>
        </p:nvSpPr>
        <p:spPr/>
        <p:txBody>
          <a:bodyPr/>
          <a:lstStyle/>
          <a:p>
            <a:r>
              <a:rPr lang="en-US" dirty="0"/>
              <a:t>Vector Example</a:t>
            </a:r>
          </a:p>
        </p:txBody>
      </p:sp>
      <p:pic>
        <p:nvPicPr>
          <p:cNvPr id="5" name="Picture 1" descr="cpphtp7LOV_06slides_Page_70.png">
            <a:extLst>
              <a:ext uri="{FF2B5EF4-FFF2-40B4-BE49-F238E27FC236}">
                <a16:creationId xmlns:a16="http://schemas.microsoft.com/office/drawing/2014/main" id="{D290CC5A-C9EB-CF4A-ADCA-4B9721A766F1}"/>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t="6483" r="19684" b="12015"/>
          <a:stretch/>
        </p:blipFill>
        <p:spPr bwMode="auto">
          <a:xfrm>
            <a:off x="827584" y="1484784"/>
            <a:ext cx="7164288" cy="441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5E44DDB-D731-544C-893C-3BAD8DF4723B}"/>
              </a:ext>
            </a:extLst>
          </p:cNvPr>
          <p:cNvSpPr/>
          <p:nvPr/>
        </p:nvSpPr>
        <p:spPr>
          <a:xfrm>
            <a:off x="1706136" y="1605776"/>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2490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2A3F1-F941-A348-8DA4-4665A9ACFFF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2B8CD5F4-F52D-BA42-8D02-226106578F29}"/>
              </a:ext>
            </a:extLst>
          </p:cNvPr>
          <p:cNvSpPr>
            <a:spLocks noGrp="1"/>
          </p:cNvSpPr>
          <p:nvPr>
            <p:ph type="title"/>
          </p:nvPr>
        </p:nvSpPr>
        <p:spPr/>
        <p:txBody>
          <a:bodyPr/>
          <a:lstStyle/>
          <a:p>
            <a:r>
              <a:rPr lang="en-US" dirty="0"/>
              <a:t>Vector Example</a:t>
            </a:r>
          </a:p>
        </p:txBody>
      </p:sp>
      <p:pic>
        <p:nvPicPr>
          <p:cNvPr id="5" name="Picture 1" descr="cpphtp7LOV_06slides_Page_71.png">
            <a:extLst>
              <a:ext uri="{FF2B5EF4-FFF2-40B4-BE49-F238E27FC236}">
                <a16:creationId xmlns:a16="http://schemas.microsoft.com/office/drawing/2014/main" id="{084296D6-0237-7F4A-9566-B6C82B65DABB}"/>
              </a:ext>
            </a:extLst>
          </p:cNvPr>
          <p:cNvPicPr>
            <a:picLocks noGrp="1" noChangeAspect="1"/>
          </p:cNvPicPr>
          <p:nvPr isPhoto="1">
            <p:ph idx="1"/>
          </p:nvPr>
        </p:nvPicPr>
        <p:blipFill rotWithShape="1">
          <a:blip r:embed="rId2">
            <a:extLst>
              <a:ext uri="{28A0092B-C50C-407E-A947-70E740481C1C}">
                <a14:useLocalDpi xmlns:a14="http://schemas.microsoft.com/office/drawing/2010/main" val="0"/>
              </a:ext>
            </a:extLst>
          </a:blip>
          <a:srcRect t="6483" r="19684" b="19100"/>
          <a:stretch/>
        </p:blipFill>
        <p:spPr bwMode="auto">
          <a:xfrm>
            <a:off x="899952" y="1389779"/>
            <a:ext cx="7344095" cy="413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33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3C9776-8A37-0549-8F21-90D82F25688E}"/>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C6827199-3296-6F4C-8383-F84E4C86D429}"/>
              </a:ext>
            </a:extLst>
          </p:cNvPr>
          <p:cNvSpPr>
            <a:spLocks noGrp="1"/>
          </p:cNvSpPr>
          <p:nvPr>
            <p:ph type="title"/>
          </p:nvPr>
        </p:nvSpPr>
        <p:spPr/>
        <p:txBody>
          <a:bodyPr/>
          <a:lstStyle/>
          <a:p>
            <a:r>
              <a:rPr lang="en-US" dirty="0"/>
              <a:t>Vector Example</a:t>
            </a:r>
          </a:p>
        </p:txBody>
      </p:sp>
      <p:pic>
        <p:nvPicPr>
          <p:cNvPr id="5" name="Picture 1" descr="cpphtp7LOV_06slides_Page_72.png">
            <a:extLst>
              <a:ext uri="{FF2B5EF4-FFF2-40B4-BE49-F238E27FC236}">
                <a16:creationId xmlns:a16="http://schemas.microsoft.com/office/drawing/2014/main" id="{2AB952DF-5BBB-8445-8242-E4BA28FE474B}"/>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8992"/>
          <a:stretch/>
        </p:blipFill>
        <p:spPr bwMode="auto">
          <a:xfrm>
            <a:off x="539552" y="1445759"/>
            <a:ext cx="7884368" cy="444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47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D9EFA-20C7-9644-9B09-F25E97616EA0}"/>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A02666F8-146E-C54F-B6CD-FDF895979E1E}"/>
              </a:ext>
            </a:extLst>
          </p:cNvPr>
          <p:cNvSpPr>
            <a:spLocks noGrp="1"/>
          </p:cNvSpPr>
          <p:nvPr>
            <p:ph type="title"/>
          </p:nvPr>
        </p:nvSpPr>
        <p:spPr/>
        <p:txBody>
          <a:bodyPr/>
          <a:lstStyle/>
          <a:p>
            <a:r>
              <a:rPr lang="en-US" dirty="0"/>
              <a:t>Vector Example</a:t>
            </a:r>
          </a:p>
        </p:txBody>
      </p:sp>
      <p:pic>
        <p:nvPicPr>
          <p:cNvPr id="5" name="Picture 1" descr="cpphtp7LOV_06slides_Page_73.png">
            <a:extLst>
              <a:ext uri="{FF2B5EF4-FFF2-40B4-BE49-F238E27FC236}">
                <a16:creationId xmlns:a16="http://schemas.microsoft.com/office/drawing/2014/main" id="{8BA8DC25-6C4D-0645-8020-7AAF762C3F6A}"/>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t="6483" r="19684" b="12809"/>
          <a:stretch/>
        </p:blipFill>
        <p:spPr bwMode="auto">
          <a:xfrm>
            <a:off x="611560" y="1417638"/>
            <a:ext cx="7308304" cy="445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01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8488A2-C187-2E45-BF1B-4DCCF66FF03E}"/>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3EFAA187-90AA-6249-9A5E-280C2E4C8F77}"/>
              </a:ext>
            </a:extLst>
          </p:cNvPr>
          <p:cNvSpPr>
            <a:spLocks noGrp="1"/>
          </p:cNvSpPr>
          <p:nvPr>
            <p:ph type="title"/>
          </p:nvPr>
        </p:nvSpPr>
        <p:spPr/>
        <p:txBody>
          <a:bodyPr/>
          <a:lstStyle/>
          <a:p>
            <a:r>
              <a:rPr lang="en-US" dirty="0"/>
              <a:t>Vector Example</a:t>
            </a:r>
          </a:p>
        </p:txBody>
      </p:sp>
      <p:pic>
        <p:nvPicPr>
          <p:cNvPr id="5" name="Picture 1" descr="cpphtp7LOV_06slides_Page_74.png">
            <a:extLst>
              <a:ext uri="{FF2B5EF4-FFF2-40B4-BE49-F238E27FC236}">
                <a16:creationId xmlns:a16="http://schemas.microsoft.com/office/drawing/2014/main" id="{A8B75CF1-9923-9140-9A2F-B21BDE876D4C}"/>
              </a:ext>
            </a:extLst>
          </p:cNvPr>
          <p:cNvPicPr>
            <a:picLocks noGrp="1" noChangeAspect="1"/>
          </p:cNvPicPr>
          <p:nvPr isPhoto="1">
            <p:ph idx="1"/>
          </p:nvPr>
        </p:nvPicPr>
        <p:blipFill rotWithShape="1">
          <a:blip r:embed="rId2">
            <a:extLst>
              <a:ext uri="{28A0092B-C50C-407E-A947-70E740481C1C}">
                <a14:useLocalDpi xmlns:a14="http://schemas.microsoft.com/office/drawing/2010/main" val="0"/>
              </a:ext>
            </a:extLst>
          </a:blip>
          <a:srcRect t="6483" r="19684" b="13565"/>
          <a:stretch/>
        </p:blipFill>
        <p:spPr bwMode="auto">
          <a:xfrm>
            <a:off x="1029939" y="1295401"/>
            <a:ext cx="7084122" cy="428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84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EE80A4-5794-E546-9BB0-D0BCC051B251}"/>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87660215-4E5E-A841-9AB3-1D4A0FED6709}"/>
              </a:ext>
            </a:extLst>
          </p:cNvPr>
          <p:cNvSpPr>
            <a:spLocks noGrp="1"/>
          </p:cNvSpPr>
          <p:nvPr>
            <p:ph type="title"/>
          </p:nvPr>
        </p:nvSpPr>
        <p:spPr/>
        <p:txBody>
          <a:bodyPr/>
          <a:lstStyle/>
          <a:p>
            <a:r>
              <a:rPr lang="en-US" dirty="0"/>
              <a:t>Learning Objective</a:t>
            </a:r>
          </a:p>
        </p:txBody>
      </p:sp>
      <p:pic>
        <p:nvPicPr>
          <p:cNvPr id="5" name="Picture 1" descr="cpphtp7LOV_06slides_Page_01.png">
            <a:extLst>
              <a:ext uri="{FF2B5EF4-FFF2-40B4-BE49-F238E27FC236}">
                <a16:creationId xmlns:a16="http://schemas.microsoft.com/office/drawing/2014/main" id="{B9B15F14-5B60-8740-97B0-0CD7220DD2C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21975" r="23621" b="29174"/>
          <a:stretch/>
        </p:blipFill>
        <p:spPr bwMode="auto">
          <a:xfrm>
            <a:off x="0" y="2096429"/>
            <a:ext cx="9080500" cy="352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9684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91FCB-841C-124C-854D-98D75E10C760}"/>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81F6321B-8E3E-114F-A0F8-B936FEEA07D8}"/>
              </a:ext>
            </a:extLst>
          </p:cNvPr>
          <p:cNvSpPr>
            <a:spLocks noGrp="1"/>
          </p:cNvSpPr>
          <p:nvPr>
            <p:ph type="title"/>
          </p:nvPr>
        </p:nvSpPr>
        <p:spPr/>
        <p:txBody>
          <a:bodyPr/>
          <a:lstStyle/>
          <a:p>
            <a:r>
              <a:rPr lang="en-US" dirty="0"/>
              <a:t>Vector Example</a:t>
            </a:r>
          </a:p>
        </p:txBody>
      </p:sp>
      <p:pic>
        <p:nvPicPr>
          <p:cNvPr id="5" name="Picture 1" descr="cpphtp7LOV_06slides_Page_75.png">
            <a:extLst>
              <a:ext uri="{FF2B5EF4-FFF2-40B4-BE49-F238E27FC236}">
                <a16:creationId xmlns:a16="http://schemas.microsoft.com/office/drawing/2014/main" id="{0446B5A3-B58B-6A4B-BEA3-432C9A8C03EB}"/>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t="6482" r="19684" b="8698"/>
          <a:stretch/>
        </p:blipFill>
        <p:spPr bwMode="auto">
          <a:xfrm>
            <a:off x="1043608" y="1487731"/>
            <a:ext cx="7173489" cy="460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16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637EAD-505F-8346-AF41-8BEB8EA57F5C}"/>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630BBD1B-BB44-C045-BC13-8B5DC9B27A2A}"/>
              </a:ext>
            </a:extLst>
          </p:cNvPr>
          <p:cNvSpPr>
            <a:spLocks noGrp="1"/>
          </p:cNvSpPr>
          <p:nvPr>
            <p:ph type="title"/>
          </p:nvPr>
        </p:nvSpPr>
        <p:spPr/>
        <p:txBody>
          <a:bodyPr/>
          <a:lstStyle/>
          <a:p>
            <a:r>
              <a:rPr lang="en-US" dirty="0"/>
              <a:t>Vector Example</a:t>
            </a:r>
          </a:p>
        </p:txBody>
      </p:sp>
      <p:pic>
        <p:nvPicPr>
          <p:cNvPr id="5" name="Picture 1" descr="cpphtp7LOV_06slides_Page_76.png">
            <a:extLst>
              <a:ext uri="{FF2B5EF4-FFF2-40B4-BE49-F238E27FC236}">
                <a16:creationId xmlns:a16="http://schemas.microsoft.com/office/drawing/2014/main" id="{CC42162B-3474-4644-840D-38A65A75C524}"/>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44953"/>
          <a:stretch/>
        </p:blipFill>
        <p:spPr bwMode="auto">
          <a:xfrm>
            <a:off x="107504" y="1882059"/>
            <a:ext cx="8813800" cy="323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761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5C721-B6C5-854F-BDF3-4C69197CC571}"/>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2D0F6689-C33B-E140-BB08-AA8FBEAB9447}"/>
              </a:ext>
            </a:extLst>
          </p:cNvPr>
          <p:cNvSpPr>
            <a:spLocks noGrp="1"/>
          </p:cNvSpPr>
          <p:nvPr>
            <p:ph type="title"/>
          </p:nvPr>
        </p:nvSpPr>
        <p:spPr/>
        <p:txBody>
          <a:bodyPr/>
          <a:lstStyle/>
          <a:p>
            <a:r>
              <a:rPr lang="en-US" dirty="0"/>
              <a:t>C++ STL Vector</a:t>
            </a:r>
          </a:p>
        </p:txBody>
      </p:sp>
      <p:sp>
        <p:nvSpPr>
          <p:cNvPr id="4" name="Content Placeholder 3">
            <a:extLst>
              <a:ext uri="{FF2B5EF4-FFF2-40B4-BE49-F238E27FC236}">
                <a16:creationId xmlns:a16="http://schemas.microsoft.com/office/drawing/2014/main" id="{988148C6-C673-6B4C-8B21-296B0A90852A}"/>
              </a:ext>
            </a:extLst>
          </p:cNvPr>
          <p:cNvSpPr>
            <a:spLocks noGrp="1"/>
          </p:cNvSpPr>
          <p:nvPr>
            <p:ph idx="1"/>
          </p:nvPr>
        </p:nvSpPr>
        <p:spPr/>
        <p:txBody>
          <a:bodyPr>
            <a:normAutofit lnSpcReduction="10000"/>
          </a:bodyPr>
          <a:lstStyle/>
          <a:p>
            <a:pPr>
              <a:lnSpc>
                <a:spcPct val="90000"/>
              </a:lnSpc>
            </a:pPr>
            <a:r>
              <a:rPr lang="en-US" altLang="zh-TW" sz="2800" dirty="0">
                <a:solidFill>
                  <a:srgbClr val="000000"/>
                </a:solidFill>
                <a:latin typeface="Times New Roman" panose="02020603050405020304" pitchFamily="18" charset="0"/>
              </a:rPr>
              <a:t>By default, all the elements of a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object are set to </a:t>
            </a:r>
            <a:r>
              <a:rPr lang="en-US" altLang="zh-TW" sz="2800" dirty="0">
                <a:solidFill>
                  <a:srgbClr val="000000"/>
                </a:solidFill>
                <a:latin typeface="Lucida Console" panose="020B0609040504020204" pitchFamily="49" charset="0"/>
              </a:rPr>
              <a:t>0</a:t>
            </a:r>
            <a:r>
              <a:rPr lang="en-US" altLang="zh-TW" sz="2800" dirty="0">
                <a:solidFill>
                  <a:srgbClr val="000000"/>
                </a:solidFill>
                <a:latin typeface="Times New Roman" panose="02020603050405020304" pitchFamily="18" charset="0"/>
              </a:rPr>
              <a:t>.</a:t>
            </a:r>
          </a:p>
          <a:p>
            <a:pPr>
              <a:lnSpc>
                <a:spcPct val="90000"/>
              </a:lnSpc>
            </a:pP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s can be defined to store any data type.</a:t>
            </a:r>
          </a:p>
          <a:p>
            <a:pPr>
              <a:lnSpc>
                <a:spcPct val="90000"/>
              </a:lnSpc>
            </a:pP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member function </a:t>
            </a:r>
            <a:r>
              <a:rPr lang="en-US" altLang="zh-TW" sz="2800" dirty="0">
                <a:solidFill>
                  <a:srgbClr val="0000FF"/>
                </a:solidFill>
                <a:latin typeface="LucidaSansTypewriter" pitchFamily="49" charset="0"/>
              </a:rPr>
              <a:t>size</a:t>
            </a:r>
            <a:r>
              <a:rPr lang="en-US" altLang="zh-TW" sz="2800" dirty="0">
                <a:solidFill>
                  <a:srgbClr val="000000"/>
                </a:solidFill>
                <a:latin typeface="Times New Roman" panose="02020603050405020304" pitchFamily="18" charset="0"/>
              </a:rPr>
              <a:t> obtain the number of elements in the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a:t>
            </a:r>
          </a:p>
          <a:p>
            <a:pPr>
              <a:lnSpc>
                <a:spcPct val="90000"/>
              </a:lnSpc>
            </a:pPr>
            <a:r>
              <a:rPr lang="en-US" altLang="zh-TW" sz="2800" dirty="0">
                <a:solidFill>
                  <a:srgbClr val="000000"/>
                </a:solidFill>
                <a:latin typeface="Times New Roman" panose="02020603050405020304" pitchFamily="18" charset="0"/>
              </a:rPr>
              <a:t>You can use square brackets, </a:t>
            </a:r>
            <a:r>
              <a:rPr lang="en-US" altLang="zh-TW" sz="2800" dirty="0">
                <a:solidFill>
                  <a:srgbClr val="000000"/>
                </a:solidFill>
                <a:latin typeface="Lucida Console" panose="020B0609040504020204" pitchFamily="49" charset="0"/>
              </a:rPr>
              <a:t>[]</a:t>
            </a:r>
            <a:r>
              <a:rPr lang="en-US" altLang="zh-TW" sz="2800" dirty="0">
                <a:solidFill>
                  <a:srgbClr val="000000"/>
                </a:solidFill>
                <a:latin typeface="Times New Roman" panose="02020603050405020304" pitchFamily="18" charset="0"/>
              </a:rPr>
              <a:t>, to access the elements in a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a:t>
            </a:r>
          </a:p>
          <a:p>
            <a:pPr>
              <a:lnSpc>
                <a:spcPct val="90000"/>
              </a:lnSpc>
            </a:pP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objects can be compared with one another using the equality operators.</a:t>
            </a:r>
          </a:p>
          <a:p>
            <a:pPr>
              <a:lnSpc>
                <a:spcPct val="90000"/>
              </a:lnSpc>
            </a:pPr>
            <a:r>
              <a:rPr lang="en-US" altLang="zh-TW" sz="2800" dirty="0">
                <a:solidFill>
                  <a:srgbClr val="000000"/>
                </a:solidFill>
                <a:latin typeface="Times New Roman" panose="02020603050405020304" pitchFamily="18" charset="0"/>
              </a:rPr>
              <a:t>You can create a new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 object that is initialized with a copy of an existing </a:t>
            </a:r>
            <a:r>
              <a:rPr lang="en-US" altLang="zh-TW" sz="2800" dirty="0">
                <a:solidFill>
                  <a:srgbClr val="000000"/>
                </a:solidFill>
                <a:latin typeface="Lucida Console" panose="020B0609040504020204" pitchFamily="49" charset="0"/>
              </a:rPr>
              <a:t>vector</a:t>
            </a:r>
            <a:r>
              <a:rPr lang="en-US" altLang="zh-TW" sz="2800"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342707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36AC0-B825-324B-8530-D2B0DA0E7EAC}"/>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796DB1C1-A076-594E-9739-C4CCD715DBF6}"/>
              </a:ext>
            </a:extLst>
          </p:cNvPr>
          <p:cNvSpPr>
            <a:spLocks noGrp="1"/>
          </p:cNvSpPr>
          <p:nvPr>
            <p:ph type="title"/>
          </p:nvPr>
        </p:nvSpPr>
        <p:spPr/>
        <p:txBody>
          <a:bodyPr/>
          <a:lstStyle/>
          <a:p>
            <a:r>
              <a:rPr lang="en-US" dirty="0"/>
              <a:t>Search an Item in an Array</a:t>
            </a:r>
          </a:p>
        </p:txBody>
      </p:sp>
      <p:sp>
        <p:nvSpPr>
          <p:cNvPr id="4" name="Content Placeholder 3">
            <a:extLst>
              <a:ext uri="{FF2B5EF4-FFF2-40B4-BE49-F238E27FC236}">
                <a16:creationId xmlns:a16="http://schemas.microsoft.com/office/drawing/2014/main" id="{3CFC8547-B63E-BA4B-982C-4C0C5B5C4D78}"/>
              </a:ext>
            </a:extLst>
          </p:cNvPr>
          <p:cNvSpPr>
            <a:spLocks noGrp="1"/>
          </p:cNvSpPr>
          <p:nvPr>
            <p:ph idx="1"/>
          </p:nvPr>
        </p:nvSpPr>
        <p:spPr>
          <a:xfrm>
            <a:off x="628650" y="1295944"/>
            <a:ext cx="7886700" cy="5404754"/>
          </a:xfrm>
        </p:spPr>
        <p:txBody>
          <a:bodyPr>
            <a:normAutofit/>
          </a:bodyPr>
          <a:lstStyle/>
          <a:p>
            <a:r>
              <a:rPr lang="en-US" altLang="zh-TW" sz="2500" dirty="0">
                <a:solidFill>
                  <a:srgbClr val="000000"/>
                </a:solidFill>
                <a:latin typeface="Times New Roman" panose="02020603050405020304" pitchFamily="18" charset="0"/>
              </a:rPr>
              <a:t>Often it may be necessary to determine whether an array contains a value that matches a certain </a:t>
            </a:r>
            <a:r>
              <a:rPr lang="en-US" altLang="zh-TW" sz="2500" dirty="0">
                <a:solidFill>
                  <a:srgbClr val="0000FF"/>
                </a:solidFill>
                <a:latin typeface="Times New Roman" panose="02020603050405020304" pitchFamily="18" charset="0"/>
              </a:rPr>
              <a:t>key value</a:t>
            </a:r>
            <a:r>
              <a:rPr lang="en-US" altLang="zh-TW" sz="2500" dirty="0">
                <a:solidFill>
                  <a:srgbClr val="000000"/>
                </a:solidFill>
                <a:latin typeface="Times New Roman" panose="02020603050405020304" pitchFamily="18" charset="0"/>
              </a:rPr>
              <a:t>.</a:t>
            </a:r>
          </a:p>
          <a:p>
            <a:pPr lvl="1"/>
            <a:r>
              <a:rPr lang="en-US" altLang="zh-TW" sz="2100" dirty="0">
                <a:solidFill>
                  <a:srgbClr val="000000"/>
                </a:solidFill>
                <a:latin typeface="Times New Roman" panose="02020603050405020304" pitchFamily="18" charset="0"/>
              </a:rPr>
              <a:t>Called </a:t>
            </a:r>
            <a:r>
              <a:rPr lang="en-US" altLang="zh-TW" sz="2100" dirty="0">
                <a:solidFill>
                  <a:srgbClr val="0000FF"/>
                </a:solidFill>
                <a:latin typeface="Times New Roman" panose="02020603050405020304" pitchFamily="18" charset="0"/>
              </a:rPr>
              <a:t>searching</a:t>
            </a:r>
            <a:r>
              <a:rPr lang="en-US" altLang="zh-TW" sz="2100" dirty="0">
                <a:solidFill>
                  <a:srgbClr val="000000"/>
                </a:solidFill>
                <a:latin typeface="Times New Roman" panose="02020603050405020304" pitchFamily="18" charset="0"/>
              </a:rPr>
              <a:t>.</a:t>
            </a:r>
          </a:p>
          <a:p>
            <a:r>
              <a:rPr lang="en-US" altLang="zh-TW" sz="2500" dirty="0">
                <a:solidFill>
                  <a:srgbClr val="000000"/>
                </a:solidFill>
                <a:latin typeface="Times New Roman" panose="02020603050405020304" pitchFamily="18" charset="0"/>
              </a:rPr>
              <a:t>The </a:t>
            </a:r>
            <a:r>
              <a:rPr lang="en-US" altLang="zh-TW" sz="2500" dirty="0">
                <a:solidFill>
                  <a:srgbClr val="0000FF"/>
                </a:solidFill>
                <a:latin typeface="Times New Roman" panose="02020603050405020304" pitchFamily="18" charset="0"/>
              </a:rPr>
              <a:t>linear search</a:t>
            </a:r>
            <a:r>
              <a:rPr lang="en-US" altLang="zh-TW" sz="2500" dirty="0">
                <a:solidFill>
                  <a:srgbClr val="000000"/>
                </a:solidFill>
                <a:latin typeface="Times New Roman" panose="02020603050405020304" pitchFamily="18" charset="0"/>
              </a:rPr>
              <a:t> compares each element of an array with a </a:t>
            </a:r>
            <a:r>
              <a:rPr lang="en-US" altLang="zh-TW" sz="2500" dirty="0">
                <a:solidFill>
                  <a:srgbClr val="0000FF"/>
                </a:solidFill>
                <a:latin typeface="Times New Roman" panose="02020603050405020304" pitchFamily="18" charset="0"/>
              </a:rPr>
              <a:t>search key</a:t>
            </a:r>
            <a:r>
              <a:rPr lang="en-US" altLang="zh-TW" sz="2500" dirty="0">
                <a:solidFill>
                  <a:srgbClr val="000000"/>
                </a:solidFill>
                <a:latin typeface="Times New Roman" panose="02020603050405020304" pitchFamily="18" charset="0"/>
              </a:rPr>
              <a:t>.</a:t>
            </a:r>
          </a:p>
          <a:p>
            <a:pPr lvl="1"/>
            <a:r>
              <a:rPr lang="en-US" altLang="zh-TW" sz="2100" dirty="0">
                <a:solidFill>
                  <a:srgbClr val="000000"/>
                </a:solidFill>
                <a:latin typeface="Times New Roman" panose="02020603050405020304" pitchFamily="18" charset="0"/>
              </a:rPr>
              <a:t>Because the array is not in any particular order, it’s just as likely that the value will be found in the first element as the last.</a:t>
            </a:r>
          </a:p>
          <a:p>
            <a:pPr lvl="1"/>
            <a:r>
              <a:rPr lang="en-US" altLang="zh-TW" sz="2100" dirty="0">
                <a:solidFill>
                  <a:srgbClr val="FF0000"/>
                </a:solidFill>
                <a:latin typeface="Times New Roman" panose="02020603050405020304" pitchFamily="18" charset="0"/>
              </a:rPr>
              <a:t>On average, </a:t>
            </a:r>
            <a:r>
              <a:rPr lang="en-US" altLang="zh-TW" sz="2100" dirty="0">
                <a:solidFill>
                  <a:srgbClr val="000000"/>
                </a:solidFill>
                <a:latin typeface="Times New Roman" panose="02020603050405020304" pitchFamily="18" charset="0"/>
              </a:rPr>
              <a:t>therefore, the program must compare the search key with half the elements of the array.</a:t>
            </a:r>
          </a:p>
          <a:p>
            <a:r>
              <a:rPr lang="en-US" altLang="zh-TW" sz="2500" dirty="0">
                <a:solidFill>
                  <a:srgbClr val="000000"/>
                </a:solidFill>
                <a:latin typeface="Times New Roman" panose="02020603050405020304" pitchFamily="18" charset="0"/>
              </a:rPr>
              <a:t>To determine that a value is not in the array, the program must compare the search key to every element of the array.</a:t>
            </a:r>
            <a:endParaRPr lang="zh-TW" altLang="en-US" dirty="0"/>
          </a:p>
          <a:p>
            <a:endParaRPr lang="en-US" dirty="0"/>
          </a:p>
        </p:txBody>
      </p:sp>
    </p:spTree>
    <p:extLst>
      <p:ext uri="{BB962C8B-B14F-4D97-AF65-F5344CB8AC3E}">
        <p14:creationId xmlns:p14="http://schemas.microsoft.com/office/powerpoint/2010/main" val="1937373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3E72-D628-4149-B0A1-AF00B8B93912}"/>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C749C885-CD03-AF46-A6CB-18526B5D7961}"/>
              </a:ext>
            </a:extLst>
          </p:cNvPr>
          <p:cNvSpPr>
            <a:spLocks noGrp="1"/>
          </p:cNvSpPr>
          <p:nvPr>
            <p:ph type="title"/>
          </p:nvPr>
        </p:nvSpPr>
        <p:spPr/>
        <p:txBody>
          <a:bodyPr/>
          <a:lstStyle/>
          <a:p>
            <a:r>
              <a:rPr lang="en-US" dirty="0"/>
              <a:t>Example 1</a:t>
            </a:r>
          </a:p>
        </p:txBody>
      </p:sp>
      <p:sp>
        <p:nvSpPr>
          <p:cNvPr id="4" name="Content Placeholder 3">
            <a:extLst>
              <a:ext uri="{FF2B5EF4-FFF2-40B4-BE49-F238E27FC236}">
                <a16:creationId xmlns:a16="http://schemas.microsoft.com/office/drawing/2014/main" id="{110B417A-59D4-3B4D-8602-67E1DF693E13}"/>
              </a:ext>
            </a:extLst>
          </p:cNvPr>
          <p:cNvSpPr>
            <a:spLocks noGrp="1"/>
          </p:cNvSpPr>
          <p:nvPr>
            <p:ph idx="1"/>
          </p:nvPr>
        </p:nvSpPr>
        <p:spPr/>
        <p:txBody>
          <a:bodyPr/>
          <a:lstStyle/>
          <a:p>
            <a:r>
              <a:rPr lang="en-US" dirty="0"/>
              <a:t>Input: </a:t>
            </a:r>
          </a:p>
          <a:p>
            <a:pPr lvl="1"/>
            <a:r>
              <a:rPr lang="en-US" dirty="0"/>
              <a:t>A std::vector </a:t>
            </a:r>
            <a:r>
              <a:rPr lang="en-US" dirty="0" err="1"/>
              <a:t>vec</a:t>
            </a:r>
            <a:r>
              <a:rPr lang="en-US" dirty="0"/>
              <a:t> of integer numbers</a:t>
            </a:r>
          </a:p>
          <a:p>
            <a:pPr lvl="1"/>
            <a:r>
              <a:rPr lang="en-US" dirty="0"/>
              <a:t>An integer number v </a:t>
            </a:r>
          </a:p>
          <a:p>
            <a:r>
              <a:rPr lang="en-US" dirty="0"/>
              <a:t>Output</a:t>
            </a:r>
          </a:p>
          <a:p>
            <a:pPr lvl="1"/>
            <a:r>
              <a:rPr lang="en-US" dirty="0"/>
              <a:t>“Yes”, if v can be found in </a:t>
            </a:r>
            <a:r>
              <a:rPr lang="en-US" dirty="0" err="1"/>
              <a:t>vec</a:t>
            </a:r>
            <a:endParaRPr lang="en-US" dirty="0"/>
          </a:p>
          <a:p>
            <a:pPr lvl="1"/>
            <a:r>
              <a:rPr lang="en-US" dirty="0"/>
              <a:t>“No”, if v cannot be found in </a:t>
            </a:r>
            <a:r>
              <a:rPr lang="en-US" dirty="0" err="1"/>
              <a:t>vec</a:t>
            </a:r>
            <a:endParaRPr lang="en-US" dirty="0"/>
          </a:p>
        </p:txBody>
      </p:sp>
    </p:spTree>
    <p:extLst>
      <p:ext uri="{BB962C8B-B14F-4D97-AF65-F5344CB8AC3E}">
        <p14:creationId xmlns:p14="http://schemas.microsoft.com/office/powerpoint/2010/main" val="2486902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sz="3200" dirty="0"/>
              <a:t>Example 2: Maximum Subarray Sum Problem</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Given a sequence of integer number, find the largest sum of contiguous array numbers </a:t>
            </a:r>
            <a:endParaRPr lang="en-US" altLang="zh-TW" sz="2400" dirty="0"/>
          </a:p>
        </p:txBody>
      </p:sp>
      <p:pic>
        <p:nvPicPr>
          <p:cNvPr id="5" name="Picture 4">
            <a:extLst>
              <a:ext uri="{FF2B5EF4-FFF2-40B4-BE49-F238E27FC236}">
                <a16:creationId xmlns:a16="http://schemas.microsoft.com/office/drawing/2014/main" id="{7176646C-87F3-E942-AF6D-F82CAF54715D}"/>
              </a:ext>
            </a:extLst>
          </p:cNvPr>
          <p:cNvPicPr>
            <a:picLocks noChangeAspect="1"/>
          </p:cNvPicPr>
          <p:nvPr/>
        </p:nvPicPr>
        <p:blipFill rotWithShape="1">
          <a:blip r:embed="rId3"/>
          <a:srcRect t="17499"/>
          <a:stretch/>
        </p:blipFill>
        <p:spPr>
          <a:xfrm>
            <a:off x="1674891" y="2675996"/>
            <a:ext cx="5980568" cy="3018173"/>
          </a:xfrm>
          <a:prstGeom prst="rect">
            <a:avLst/>
          </a:prstGeom>
        </p:spPr>
      </p:pic>
    </p:spTree>
    <p:extLst>
      <p:ext uri="{BB962C8B-B14F-4D97-AF65-F5344CB8AC3E}">
        <p14:creationId xmlns:p14="http://schemas.microsoft.com/office/powerpoint/2010/main" val="239773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D419E-7AF7-CB40-895D-2063196B4326}"/>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498B1AE4-C2F1-0640-AE19-D69446C19A8B}"/>
              </a:ext>
            </a:extLst>
          </p:cNvPr>
          <p:cNvSpPr>
            <a:spLocks noGrp="1"/>
          </p:cNvSpPr>
          <p:nvPr>
            <p:ph type="title"/>
          </p:nvPr>
        </p:nvSpPr>
        <p:spPr/>
        <p:txBody>
          <a:bodyPr/>
          <a:lstStyle/>
          <a:p>
            <a:r>
              <a:rPr lang="en-US" dirty="0"/>
              <a:t>Practical Application</a:t>
            </a:r>
          </a:p>
        </p:txBody>
      </p:sp>
      <p:sp>
        <p:nvSpPr>
          <p:cNvPr id="4" name="Content Placeholder 3">
            <a:extLst>
              <a:ext uri="{FF2B5EF4-FFF2-40B4-BE49-F238E27FC236}">
                <a16:creationId xmlns:a16="http://schemas.microsoft.com/office/drawing/2014/main" id="{F7425D28-2EE7-3E47-99FE-01028B129643}"/>
              </a:ext>
            </a:extLst>
          </p:cNvPr>
          <p:cNvSpPr>
            <a:spLocks noGrp="1"/>
          </p:cNvSpPr>
          <p:nvPr>
            <p:ph idx="1"/>
          </p:nvPr>
        </p:nvSpPr>
        <p:spPr/>
        <p:txBody>
          <a:bodyPr/>
          <a:lstStyle/>
          <a:p>
            <a:r>
              <a:rPr lang="en-US" dirty="0"/>
              <a:t>A basic routine of financial computing</a:t>
            </a:r>
          </a:p>
        </p:txBody>
      </p:sp>
      <p:pic>
        <p:nvPicPr>
          <p:cNvPr id="5" name="Picture 4">
            <a:extLst>
              <a:ext uri="{FF2B5EF4-FFF2-40B4-BE49-F238E27FC236}">
                <a16:creationId xmlns:a16="http://schemas.microsoft.com/office/drawing/2014/main" id="{57B6E392-81A8-1F4C-B756-F77DA28B9A21}"/>
              </a:ext>
            </a:extLst>
          </p:cNvPr>
          <p:cNvPicPr>
            <a:picLocks noChangeAspect="1"/>
          </p:cNvPicPr>
          <p:nvPr/>
        </p:nvPicPr>
        <p:blipFill>
          <a:blip r:embed="rId3"/>
          <a:stretch>
            <a:fillRect/>
          </a:stretch>
        </p:blipFill>
        <p:spPr>
          <a:xfrm>
            <a:off x="1566249" y="1911699"/>
            <a:ext cx="5721790" cy="3650357"/>
          </a:xfrm>
          <a:prstGeom prst="rect">
            <a:avLst/>
          </a:prstGeom>
        </p:spPr>
      </p:pic>
      <p:sp>
        <p:nvSpPr>
          <p:cNvPr id="6" name="TextBox 5">
            <a:extLst>
              <a:ext uri="{FF2B5EF4-FFF2-40B4-BE49-F238E27FC236}">
                <a16:creationId xmlns:a16="http://schemas.microsoft.com/office/drawing/2014/main" id="{C34C7ABA-6AD6-324D-AF7A-158D078EB809}"/>
              </a:ext>
            </a:extLst>
          </p:cNvPr>
          <p:cNvSpPr txBox="1"/>
          <p:nvPr/>
        </p:nvSpPr>
        <p:spPr>
          <a:xfrm>
            <a:off x="724277" y="5813823"/>
            <a:ext cx="7704499" cy="369332"/>
          </a:xfrm>
          <a:prstGeom prst="rect">
            <a:avLst/>
          </a:prstGeom>
          <a:noFill/>
        </p:spPr>
        <p:txBody>
          <a:bodyPr wrap="square" rtlCol="0">
            <a:spAutoFit/>
          </a:bodyPr>
          <a:lstStyle/>
          <a:p>
            <a:pPr algn="ctr"/>
            <a:r>
              <a:rPr lang="en-US" dirty="0"/>
              <a:t>Maximum subarray sum to find the optimal long-term investment </a:t>
            </a:r>
          </a:p>
        </p:txBody>
      </p:sp>
    </p:spTree>
    <p:extLst>
      <p:ext uri="{BB962C8B-B14F-4D97-AF65-F5344CB8AC3E}">
        <p14:creationId xmlns:p14="http://schemas.microsoft.com/office/powerpoint/2010/main" val="47286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Debrief</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a:xfrm>
            <a:off x="628650" y="1295944"/>
            <a:ext cx="7886700" cy="5355377"/>
          </a:xfrm>
        </p:spPr>
        <p:txBody>
          <a:bodyPr>
            <a:normAutofit lnSpcReduction="10000"/>
          </a:bodyPr>
          <a:lstStyle/>
          <a:p>
            <a:pPr algn="just"/>
            <a:r>
              <a:rPr lang="en-US" b="0" dirty="0">
                <a:latin typeface="Roboto"/>
              </a:rPr>
              <a:t>The solution we presented has two-level loops</a:t>
            </a:r>
          </a:p>
          <a:p>
            <a:pPr lvl="1" algn="just"/>
            <a:r>
              <a:rPr lang="en-US" altLang="zh-TW" sz="2200" dirty="0">
                <a:latin typeface="Roboto"/>
              </a:rPr>
              <a:t>At worst, you need </a:t>
            </a:r>
            <a:r>
              <a:rPr lang="en-US" altLang="zh-TW" sz="2200" i="1" dirty="0">
                <a:latin typeface="Roboto"/>
              </a:rPr>
              <a:t>N</a:t>
            </a:r>
            <a:r>
              <a:rPr lang="en-US" altLang="zh-TW" sz="2200" i="1" baseline="30000" dirty="0">
                <a:latin typeface="Roboto"/>
              </a:rPr>
              <a:t>2</a:t>
            </a:r>
            <a:r>
              <a:rPr lang="en-US" altLang="zh-TW" sz="2200" dirty="0">
                <a:latin typeface="Roboto"/>
              </a:rPr>
              <a:t> iterations, where N is the size of the input array</a:t>
            </a:r>
            <a:endParaRPr lang="en-US" altLang="zh-TW" sz="240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r>
              <a:rPr lang="en-US" sz="2400" b="0" dirty="0">
                <a:latin typeface="Roboto"/>
              </a:rPr>
              <a:t>Can we do better?</a:t>
            </a:r>
            <a:endParaRPr lang="en-US" altLang="zh-TW" sz="2400" dirty="0"/>
          </a:p>
        </p:txBody>
      </p:sp>
      <p:pic>
        <p:nvPicPr>
          <p:cNvPr id="7" name="Picture 6" descr="A close up of a screen&#10;&#10;Description automatically generated">
            <a:extLst>
              <a:ext uri="{FF2B5EF4-FFF2-40B4-BE49-F238E27FC236}">
                <a16:creationId xmlns:a16="http://schemas.microsoft.com/office/drawing/2014/main" id="{DE4E4896-1D40-C94C-BFAC-4A4B75F65103}"/>
              </a:ext>
            </a:extLst>
          </p:cNvPr>
          <p:cNvPicPr>
            <a:picLocks noChangeAspect="1"/>
          </p:cNvPicPr>
          <p:nvPr/>
        </p:nvPicPr>
        <p:blipFill>
          <a:blip r:embed="rId3"/>
          <a:stretch>
            <a:fillRect/>
          </a:stretch>
        </p:blipFill>
        <p:spPr>
          <a:xfrm>
            <a:off x="0" y="2542774"/>
            <a:ext cx="9144000" cy="3275577"/>
          </a:xfrm>
          <a:prstGeom prst="rect">
            <a:avLst/>
          </a:prstGeom>
        </p:spPr>
      </p:pic>
    </p:spTree>
    <p:extLst>
      <p:ext uri="{BB962C8B-B14F-4D97-AF65-F5344CB8AC3E}">
        <p14:creationId xmlns:p14="http://schemas.microsoft.com/office/powerpoint/2010/main" val="32825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933AC8-710C-3347-83DD-1EA9B50CAE8B}"/>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6A5610BB-D9B1-544F-815C-EF5FD6FE53A2}"/>
              </a:ext>
            </a:extLst>
          </p:cNvPr>
          <p:cNvSpPr>
            <a:spLocks noGrp="1"/>
          </p:cNvSpPr>
          <p:nvPr>
            <p:ph type="title"/>
          </p:nvPr>
        </p:nvSpPr>
        <p:spPr/>
        <p:txBody>
          <a:bodyPr/>
          <a:lstStyle/>
          <a:p>
            <a:r>
              <a:rPr lang="en-US" dirty="0"/>
              <a:t>LAB</a:t>
            </a:r>
          </a:p>
        </p:txBody>
      </p:sp>
      <p:sp>
        <p:nvSpPr>
          <p:cNvPr id="4" name="Content Placeholder 3">
            <a:extLst>
              <a:ext uri="{FF2B5EF4-FFF2-40B4-BE49-F238E27FC236}">
                <a16:creationId xmlns:a16="http://schemas.microsoft.com/office/drawing/2014/main" id="{A4F40349-3468-C542-A7D7-CBA1FA7517E0}"/>
              </a:ext>
            </a:extLst>
          </p:cNvPr>
          <p:cNvSpPr>
            <a:spLocks noGrp="1"/>
          </p:cNvSpPr>
          <p:nvPr>
            <p:ph idx="1"/>
          </p:nvPr>
        </p:nvSpPr>
        <p:spPr/>
        <p:txBody>
          <a:bodyPr/>
          <a:lstStyle/>
          <a:p>
            <a:r>
              <a:rPr lang="en-US" dirty="0"/>
              <a:t>Write a program that takes an input </a:t>
            </a:r>
            <a:r>
              <a:rPr lang="en-US" i="1" dirty="0"/>
              <a:t>N </a:t>
            </a:r>
            <a:r>
              <a:rPr lang="en-US" dirty="0"/>
              <a:t>from users and then ask the user to type in </a:t>
            </a:r>
            <a:r>
              <a:rPr lang="en-US" i="1" dirty="0"/>
              <a:t>N</a:t>
            </a:r>
            <a:r>
              <a:rPr lang="en-US" dirty="0"/>
              <a:t> integers (N&gt;=10), storing in a std::vector&lt;int&gt;; then, your program should output:</a:t>
            </a:r>
          </a:p>
          <a:p>
            <a:pPr lvl="1"/>
            <a:r>
              <a:rPr lang="en-US" dirty="0"/>
              <a:t>The first three minimum numbers</a:t>
            </a:r>
          </a:p>
          <a:p>
            <a:pPr lvl="1"/>
            <a:r>
              <a:rPr lang="en-US" dirty="0"/>
              <a:t>The first three maximum numbers</a:t>
            </a:r>
          </a:p>
          <a:p>
            <a:r>
              <a:rPr lang="en-US" dirty="0"/>
              <a:t>Example: given {1, 4, 5, 9, 0, -1, 2, -100, -2}</a:t>
            </a:r>
          </a:p>
          <a:p>
            <a:pPr lvl="1"/>
            <a:r>
              <a:rPr lang="en-US" dirty="0"/>
              <a:t>First three minimum: -100, -2, -1</a:t>
            </a:r>
          </a:p>
          <a:p>
            <a:pPr lvl="1"/>
            <a:r>
              <a:rPr lang="en-US" dirty="0"/>
              <a:t>First three maximum: 9, 5, 4</a:t>
            </a:r>
          </a:p>
        </p:txBody>
      </p:sp>
    </p:spTree>
    <p:extLst>
      <p:ext uri="{BB962C8B-B14F-4D97-AF65-F5344CB8AC3E}">
        <p14:creationId xmlns:p14="http://schemas.microsoft.com/office/powerpoint/2010/main" val="1794376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CAEDA-F652-5541-A086-7E84E871FF4D}"/>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C5D3EB64-A077-9F43-B020-A1D2C6080BC9}"/>
              </a:ext>
            </a:extLst>
          </p:cNvPr>
          <p:cNvSpPr>
            <a:spLocks noGrp="1"/>
          </p:cNvSpPr>
          <p:nvPr>
            <p:ph type="title"/>
          </p:nvPr>
        </p:nvSpPr>
        <p:spPr/>
        <p:txBody>
          <a:bodyPr/>
          <a:lstStyle/>
          <a:p>
            <a:r>
              <a:rPr lang="en-US" dirty="0"/>
              <a:t>Array</a:t>
            </a:r>
          </a:p>
        </p:txBody>
      </p:sp>
      <p:sp>
        <p:nvSpPr>
          <p:cNvPr id="4" name="Content Placeholder 3">
            <a:extLst>
              <a:ext uri="{FF2B5EF4-FFF2-40B4-BE49-F238E27FC236}">
                <a16:creationId xmlns:a16="http://schemas.microsoft.com/office/drawing/2014/main" id="{B06B9ECF-27A5-DD46-95B2-17F3AF196E39}"/>
              </a:ext>
            </a:extLst>
          </p:cNvPr>
          <p:cNvSpPr>
            <a:spLocks noGrp="1"/>
          </p:cNvSpPr>
          <p:nvPr>
            <p:ph idx="1"/>
          </p:nvPr>
        </p:nvSpPr>
        <p:spPr>
          <a:xfrm>
            <a:off x="628650" y="1295944"/>
            <a:ext cx="7886700" cy="5078672"/>
          </a:xfrm>
        </p:spPr>
        <p:txBody>
          <a:bodyPr>
            <a:normAutofit/>
          </a:bodyPr>
          <a:lstStyle/>
          <a:p>
            <a:pPr>
              <a:lnSpc>
                <a:spcPct val="95000"/>
              </a:lnSpc>
            </a:pPr>
            <a:r>
              <a:rPr lang="en-US" altLang="zh-TW" sz="2400" dirty="0">
                <a:solidFill>
                  <a:srgbClr val="000000"/>
                </a:solidFill>
                <a:latin typeface="Times New Roman" panose="02020603050405020304" pitchFamily="18" charset="0"/>
              </a:rPr>
              <a:t>An array is a consecutive group of memory locations that all have the same type.</a:t>
            </a:r>
          </a:p>
          <a:p>
            <a:pPr>
              <a:lnSpc>
                <a:spcPct val="95000"/>
              </a:lnSpc>
            </a:pPr>
            <a:r>
              <a:rPr lang="en-US" altLang="zh-TW" sz="2400" dirty="0">
                <a:solidFill>
                  <a:srgbClr val="000000"/>
                </a:solidFill>
                <a:latin typeface="Times New Roman" panose="02020603050405020304" pitchFamily="18" charset="0"/>
              </a:rPr>
              <a:t>To refer to a particular location or element in the array, specify the name of the array and the </a:t>
            </a:r>
            <a:r>
              <a:rPr lang="en-US" altLang="zh-TW" sz="2400" dirty="0">
                <a:solidFill>
                  <a:srgbClr val="0000FF"/>
                </a:solidFill>
                <a:latin typeface="Times New Roman" panose="02020603050405020304" pitchFamily="18" charset="0"/>
              </a:rPr>
              <a:t>position number</a:t>
            </a:r>
            <a:r>
              <a:rPr lang="en-US" altLang="zh-TW" sz="2400" dirty="0">
                <a:solidFill>
                  <a:srgbClr val="000000"/>
                </a:solidFill>
                <a:latin typeface="Times New Roman" panose="02020603050405020304" pitchFamily="18" charset="0"/>
              </a:rPr>
              <a:t> of that element.</a:t>
            </a:r>
          </a:p>
          <a:p>
            <a:pPr>
              <a:lnSpc>
                <a:spcPct val="95000"/>
              </a:lnSpc>
            </a:pPr>
            <a:r>
              <a:rPr lang="en-US" altLang="zh-TW" sz="2400" dirty="0">
                <a:solidFill>
                  <a:srgbClr val="000000"/>
                </a:solidFill>
                <a:latin typeface="Times New Roman" panose="02020603050405020304" pitchFamily="18" charset="0"/>
              </a:rPr>
              <a:t>The position number is formally called a </a:t>
            </a:r>
            <a:r>
              <a:rPr lang="en-US" altLang="zh-TW" sz="2400" dirty="0">
                <a:solidFill>
                  <a:srgbClr val="0000FF"/>
                </a:solidFill>
                <a:latin typeface="Times New Roman" panose="02020603050405020304" pitchFamily="18" charset="0"/>
              </a:rPr>
              <a:t>subscript</a:t>
            </a:r>
            <a:r>
              <a:rPr lang="en-US" altLang="zh-TW" sz="2400" dirty="0">
                <a:solidFill>
                  <a:srgbClr val="000000"/>
                </a:solidFill>
                <a:latin typeface="Times New Roman" panose="02020603050405020304" pitchFamily="18" charset="0"/>
              </a:rPr>
              <a:t> or </a:t>
            </a:r>
            <a:r>
              <a:rPr lang="en-US" altLang="zh-TW" sz="2400" dirty="0">
                <a:solidFill>
                  <a:srgbClr val="0000FF"/>
                </a:solidFill>
                <a:latin typeface="Times New Roman" panose="02020603050405020304" pitchFamily="18" charset="0"/>
              </a:rPr>
              <a:t>index</a:t>
            </a:r>
            <a:r>
              <a:rPr lang="en-US" altLang="zh-TW" sz="2400" dirty="0">
                <a:latin typeface="Times New Roman" panose="02020603050405020304" pitchFamily="18" charset="0"/>
              </a:rPr>
              <a:t>.</a:t>
            </a:r>
          </a:p>
          <a:p>
            <a:pPr lvl="1">
              <a:lnSpc>
                <a:spcPct val="95000"/>
              </a:lnSpc>
            </a:pPr>
            <a:r>
              <a:rPr lang="en-US" altLang="zh-TW" sz="2000" dirty="0">
                <a:solidFill>
                  <a:srgbClr val="000000"/>
                </a:solidFill>
                <a:latin typeface="AGaramond" pitchFamily="18" charset="0"/>
              </a:rPr>
              <a:t>This number specifies the number of elements from the beginning of the array</a:t>
            </a:r>
            <a:r>
              <a:rPr lang="en-US" altLang="zh-TW" sz="2000" dirty="0">
                <a:solidFill>
                  <a:srgbClr val="000000"/>
                </a:solidFill>
                <a:latin typeface="Times New Roman" panose="02020603050405020304" pitchFamily="18" charset="0"/>
              </a:rPr>
              <a:t>.</a:t>
            </a:r>
          </a:p>
          <a:p>
            <a:pPr lvl="1">
              <a:lnSpc>
                <a:spcPct val="95000"/>
              </a:lnSpc>
            </a:pPr>
            <a:r>
              <a:rPr lang="en-US" altLang="zh-TW" sz="2000" dirty="0">
                <a:solidFill>
                  <a:srgbClr val="000000"/>
                </a:solidFill>
                <a:latin typeface="AGaramond" pitchFamily="18" charset="0"/>
              </a:rPr>
              <a:t>A subscript must be an integer or integer expression (using any integral type).</a:t>
            </a:r>
          </a:p>
          <a:p>
            <a:pPr>
              <a:lnSpc>
                <a:spcPct val="95000"/>
              </a:lnSpc>
            </a:pPr>
            <a:r>
              <a:rPr lang="en-US" altLang="zh-TW" sz="2400" dirty="0">
                <a:solidFill>
                  <a:srgbClr val="000000"/>
                </a:solidFill>
                <a:latin typeface="Times New Roman" panose="02020603050405020304" pitchFamily="18" charset="0"/>
              </a:rPr>
              <a:t>The first element in every array has </a:t>
            </a:r>
            <a:r>
              <a:rPr lang="en-US" altLang="zh-TW" sz="2400" dirty="0">
                <a:solidFill>
                  <a:srgbClr val="0000FF"/>
                </a:solidFill>
                <a:latin typeface="Times New Roman" panose="02020603050405020304" pitchFamily="18" charset="0"/>
              </a:rPr>
              <a:t>subscript 0 </a:t>
            </a:r>
            <a:r>
              <a:rPr lang="en-US" altLang="zh-TW" sz="2400" dirty="0">
                <a:solidFill>
                  <a:srgbClr val="000000"/>
                </a:solidFill>
                <a:latin typeface="Times New Roman" panose="02020603050405020304" pitchFamily="18" charset="0"/>
              </a:rPr>
              <a:t>(</a:t>
            </a:r>
            <a:r>
              <a:rPr lang="en-US" altLang="zh-TW" sz="2400" dirty="0">
                <a:solidFill>
                  <a:srgbClr val="0000FF"/>
                </a:solidFill>
                <a:latin typeface="Times New Roman" panose="02020603050405020304" pitchFamily="18" charset="0"/>
              </a:rPr>
              <a:t>zero</a:t>
            </a:r>
            <a:r>
              <a:rPr lang="en-US" altLang="zh-TW" sz="2400" dirty="0">
                <a:solidFill>
                  <a:srgbClr val="000000"/>
                </a:solidFill>
                <a:latin typeface="Times New Roman" panose="02020603050405020304" pitchFamily="18" charset="0"/>
              </a:rPr>
              <a:t>) and is sometimes called the </a:t>
            </a:r>
            <a:r>
              <a:rPr lang="en-US" altLang="zh-TW" sz="2400" dirty="0">
                <a:solidFill>
                  <a:srgbClr val="0000FF"/>
                </a:solidFill>
                <a:latin typeface="Times New Roman" panose="02020603050405020304" pitchFamily="18" charset="0"/>
              </a:rPr>
              <a:t>zeroth element</a:t>
            </a:r>
            <a:r>
              <a:rPr lang="en-US" altLang="zh-TW" sz="2400"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35212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7272A-C599-7B4D-84C5-88CFE96CA9FF}"/>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CC23A5A0-E5EE-434B-9179-9C62CE14A525}"/>
              </a:ext>
            </a:extLst>
          </p:cNvPr>
          <p:cNvSpPr>
            <a:spLocks noGrp="1"/>
          </p:cNvSpPr>
          <p:nvPr>
            <p:ph type="title"/>
          </p:nvPr>
        </p:nvSpPr>
        <p:spPr/>
        <p:txBody>
          <a:bodyPr/>
          <a:lstStyle/>
          <a:p>
            <a:r>
              <a:rPr lang="en-US" dirty="0"/>
              <a:t>Memory Layout of Array</a:t>
            </a:r>
          </a:p>
        </p:txBody>
      </p:sp>
      <p:pic>
        <p:nvPicPr>
          <p:cNvPr id="5" name="Picture 1" descr="cpphtp7LOV_06slides_Page_03.png">
            <a:extLst>
              <a:ext uri="{FF2B5EF4-FFF2-40B4-BE49-F238E27FC236}">
                <a16:creationId xmlns:a16="http://schemas.microsoft.com/office/drawing/2014/main" id="{AF5521EF-FEED-0B41-B1D1-8DE376802D69}"/>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2756" t="-1" r="21652" b="32284"/>
          <a:stretch/>
        </p:blipFill>
        <p:spPr bwMode="auto">
          <a:xfrm>
            <a:off x="323528" y="1124744"/>
            <a:ext cx="8244408" cy="448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95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8FE6C-1ED7-4049-8711-ABA1FBE5DEB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B74F29C6-8F7F-9842-9AC7-A814353B8818}"/>
              </a:ext>
            </a:extLst>
          </p:cNvPr>
          <p:cNvSpPr>
            <a:spLocks noGrp="1"/>
          </p:cNvSpPr>
          <p:nvPr>
            <p:ph type="title"/>
          </p:nvPr>
        </p:nvSpPr>
        <p:spPr/>
        <p:txBody>
          <a:bodyPr/>
          <a:lstStyle/>
          <a:p>
            <a:r>
              <a:rPr lang="en-US" dirty="0"/>
              <a:t>Declaring an Array</a:t>
            </a:r>
          </a:p>
        </p:txBody>
      </p:sp>
      <p:sp>
        <p:nvSpPr>
          <p:cNvPr id="4" name="Content Placeholder 3">
            <a:extLst>
              <a:ext uri="{FF2B5EF4-FFF2-40B4-BE49-F238E27FC236}">
                <a16:creationId xmlns:a16="http://schemas.microsoft.com/office/drawing/2014/main" id="{99C0E6CB-E3DE-AB4D-80DA-926D98999307}"/>
              </a:ext>
            </a:extLst>
          </p:cNvPr>
          <p:cNvSpPr>
            <a:spLocks noGrp="1"/>
          </p:cNvSpPr>
          <p:nvPr>
            <p:ph idx="1"/>
          </p:nvPr>
        </p:nvSpPr>
        <p:spPr/>
        <p:txBody>
          <a:bodyPr/>
          <a:lstStyle/>
          <a:p>
            <a:pPr>
              <a:defRPr/>
            </a:pPr>
            <a:r>
              <a:rPr lang="en-US" altLang="zh-TW" sz="2800" dirty="0">
                <a:solidFill>
                  <a:srgbClr val="000000"/>
                </a:solidFill>
                <a:latin typeface="Times New Roman" pitchFamily="18" charset="0"/>
                <a:ea typeface="新細明體" charset="-120"/>
              </a:rPr>
              <a:t>Arrays occupy space in memory.</a:t>
            </a:r>
          </a:p>
          <a:p>
            <a:pPr>
              <a:defRPr/>
            </a:pPr>
            <a:r>
              <a:rPr lang="en-US" altLang="zh-TW" sz="2800" dirty="0">
                <a:solidFill>
                  <a:srgbClr val="000000"/>
                </a:solidFill>
                <a:latin typeface="Times New Roman" pitchFamily="18" charset="0"/>
                <a:ea typeface="新細明體" charset="-120"/>
              </a:rPr>
              <a:t>To specify the type of the elements and the number of elements required by an array use a declaration of the form:</a:t>
            </a:r>
          </a:p>
          <a:p>
            <a:pPr lvl="2">
              <a:spcBef>
                <a:spcPts val="400"/>
              </a:spcBef>
              <a:spcAft>
                <a:spcPts val="600"/>
              </a:spcAft>
              <a:defRPr/>
            </a:pPr>
            <a:r>
              <a:rPr lang="en-US" altLang="zh-TW" i="1" dirty="0">
                <a:solidFill>
                  <a:srgbClr val="000000"/>
                </a:solidFill>
                <a:latin typeface="AGaramond" pitchFamily="50" charset="0"/>
                <a:ea typeface="新細明體" charset="-120"/>
              </a:rPr>
              <a:t>type</a:t>
            </a:r>
            <a:r>
              <a:rPr lang="en-US" altLang="zh-TW" i="1" dirty="0">
                <a:solidFill>
                  <a:srgbClr val="000000"/>
                </a:solidFill>
                <a:latin typeface="Lucida Console" pitchFamily="49" charset="0"/>
                <a:ea typeface="新細明體" charset="-120"/>
              </a:rPr>
              <a:t> </a:t>
            </a:r>
            <a:r>
              <a:rPr lang="en-US" altLang="zh-TW" i="1" dirty="0" err="1">
                <a:solidFill>
                  <a:srgbClr val="000000"/>
                </a:solidFill>
                <a:latin typeface="AGaramond" pitchFamily="50" charset="0"/>
                <a:ea typeface="新細明體" charset="-120"/>
              </a:rPr>
              <a:t>arrayName</a:t>
            </a:r>
            <a:r>
              <a:rPr lang="en-US" altLang="zh-TW" i="1" dirty="0">
                <a:solidFill>
                  <a:srgbClr val="000000"/>
                </a:solidFill>
                <a:latin typeface="Lucida Console" pitchFamily="49" charset="0"/>
                <a:ea typeface="新細明體" charset="-120"/>
              </a:rPr>
              <a:t>[ </a:t>
            </a:r>
            <a:r>
              <a:rPr lang="en-US" altLang="zh-TW" i="1" dirty="0" err="1">
                <a:solidFill>
                  <a:srgbClr val="000000"/>
                </a:solidFill>
                <a:latin typeface="AGaramond" pitchFamily="50" charset="0"/>
                <a:ea typeface="新細明體" charset="-120"/>
              </a:rPr>
              <a:t>arraySize</a:t>
            </a:r>
            <a:r>
              <a:rPr lang="en-US" altLang="zh-TW" i="1" dirty="0">
                <a:solidFill>
                  <a:srgbClr val="000000"/>
                </a:solidFill>
                <a:latin typeface="Lucida Console" pitchFamily="49" charset="0"/>
                <a:ea typeface="新細明體" charset="-120"/>
              </a:rPr>
              <a:t> ];</a:t>
            </a:r>
          </a:p>
          <a:p>
            <a:pPr marL="603250" lvl="2" indent="-255588">
              <a:spcBef>
                <a:spcPts val="400"/>
              </a:spcBef>
              <a:buSzPct val="68000"/>
              <a:buFont typeface="Wingdings 3" pitchFamily="18" charset="2"/>
              <a:buChar char=""/>
              <a:defRPr/>
            </a:pPr>
            <a:r>
              <a:rPr lang="en-US" altLang="zh-TW" dirty="0">
                <a:solidFill>
                  <a:srgbClr val="000000"/>
                </a:solidFill>
                <a:latin typeface="Times New Roman" pitchFamily="18" charset="0"/>
                <a:ea typeface="新細明體" charset="-120"/>
              </a:rPr>
              <a:t>Ex: </a:t>
            </a:r>
            <a:r>
              <a:rPr lang="en-US" altLang="zh-TW" sz="1800" dirty="0">
                <a:solidFill>
                  <a:srgbClr val="000000"/>
                </a:solidFill>
                <a:latin typeface="Lucida Console" pitchFamily="49" charset="0"/>
                <a:ea typeface="新細明體" charset="-120"/>
              </a:rPr>
              <a:t>int n[5];</a:t>
            </a:r>
            <a:r>
              <a:rPr lang="en-US" altLang="zh-TW" dirty="0">
                <a:solidFill>
                  <a:srgbClr val="000000"/>
                </a:solidFill>
                <a:latin typeface="Times New Roman" pitchFamily="18" charset="0"/>
                <a:ea typeface="新細明體" charset="-120"/>
              </a:rPr>
              <a:t>  </a:t>
            </a:r>
            <a:r>
              <a:rPr lang="en-US" altLang="zh-TW" dirty="0">
                <a:solidFill>
                  <a:srgbClr val="000000"/>
                </a:solidFill>
                <a:latin typeface="Times New Roman" pitchFamily="18" charset="0"/>
                <a:ea typeface="新細明體" charset="-120"/>
                <a:sym typeface="Wingdings" pitchFamily="2" charset="2"/>
              </a:rPr>
              <a:t>  5 integer elements</a:t>
            </a:r>
            <a:endParaRPr lang="en-US" altLang="zh-TW" dirty="0">
              <a:solidFill>
                <a:srgbClr val="000000"/>
              </a:solidFill>
              <a:latin typeface="Times New Roman" pitchFamily="18" charset="0"/>
              <a:ea typeface="新細明體" charset="-120"/>
            </a:endParaRPr>
          </a:p>
          <a:p>
            <a:pPr>
              <a:defRPr/>
            </a:pPr>
            <a:r>
              <a:rPr lang="en-US" altLang="zh-TW" sz="2800" dirty="0">
                <a:solidFill>
                  <a:srgbClr val="000000"/>
                </a:solidFill>
                <a:latin typeface="Times New Roman" pitchFamily="18" charset="0"/>
                <a:ea typeface="新細明體" charset="-120"/>
              </a:rPr>
              <a:t>The compiler reserves the appropriate amount of memory.</a:t>
            </a:r>
          </a:p>
          <a:p>
            <a:pPr lvl="1">
              <a:defRPr/>
            </a:pPr>
            <a:r>
              <a:rPr lang="en-US" altLang="zh-TW" dirty="0">
                <a:solidFill>
                  <a:srgbClr val="000000"/>
                </a:solidFill>
                <a:latin typeface="Times New Roman" pitchFamily="18" charset="0"/>
                <a:ea typeface="新細明體" charset="-120"/>
              </a:rPr>
              <a:t>All elements are put in a continuous memory space.</a:t>
            </a:r>
          </a:p>
        </p:txBody>
      </p:sp>
    </p:spTree>
    <p:extLst>
      <p:ext uri="{BB962C8B-B14F-4D97-AF65-F5344CB8AC3E}">
        <p14:creationId xmlns:p14="http://schemas.microsoft.com/office/powerpoint/2010/main" val="102233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81741-8925-4646-978F-C06DB86CDAB4}"/>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03428BC1-415B-6C48-8F58-51B858C80BAC}"/>
              </a:ext>
            </a:extLst>
          </p:cNvPr>
          <p:cNvSpPr>
            <a:spLocks noGrp="1"/>
          </p:cNvSpPr>
          <p:nvPr>
            <p:ph type="title"/>
          </p:nvPr>
        </p:nvSpPr>
        <p:spPr/>
        <p:txBody>
          <a:bodyPr/>
          <a:lstStyle/>
          <a:p>
            <a:r>
              <a:rPr lang="en-US" dirty="0"/>
              <a:t>Array Example</a:t>
            </a:r>
          </a:p>
        </p:txBody>
      </p:sp>
      <p:pic>
        <p:nvPicPr>
          <p:cNvPr id="5" name="Picture 1" descr="cpphtp7LOV_06slides_Page_07.png">
            <a:extLst>
              <a:ext uri="{FF2B5EF4-FFF2-40B4-BE49-F238E27FC236}">
                <a16:creationId xmlns:a16="http://schemas.microsoft.com/office/drawing/2014/main" id="{63A13DF6-AC63-5146-88DF-0B4C639D3B9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24716"/>
          <a:stretch/>
        </p:blipFill>
        <p:spPr bwMode="auto">
          <a:xfrm>
            <a:off x="628650" y="1260572"/>
            <a:ext cx="7560840" cy="430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BB185E-B8DF-7D47-8E88-6A56A3AB678E}"/>
              </a:ext>
            </a:extLst>
          </p:cNvPr>
          <p:cNvSpPr/>
          <p:nvPr/>
        </p:nvSpPr>
        <p:spPr>
          <a:xfrm>
            <a:off x="1483112" y="176189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4816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ADF688-A9A1-EB4F-A8C7-B8B7C8A784AE}"/>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B2B64AF-1123-9342-A398-F3B1E6443CB6}"/>
              </a:ext>
            </a:extLst>
          </p:cNvPr>
          <p:cNvSpPr>
            <a:spLocks noGrp="1"/>
          </p:cNvSpPr>
          <p:nvPr>
            <p:ph type="title"/>
          </p:nvPr>
        </p:nvSpPr>
        <p:spPr/>
        <p:txBody>
          <a:bodyPr/>
          <a:lstStyle/>
          <a:p>
            <a:r>
              <a:rPr lang="en-US" dirty="0"/>
              <a:t>Array Example</a:t>
            </a:r>
          </a:p>
        </p:txBody>
      </p:sp>
      <p:pic>
        <p:nvPicPr>
          <p:cNvPr id="5" name="Picture 1" descr="cpphtp7LOV_06slides_Page_08.png">
            <a:extLst>
              <a:ext uri="{FF2B5EF4-FFF2-40B4-BE49-F238E27FC236}">
                <a16:creationId xmlns:a16="http://schemas.microsoft.com/office/drawing/2014/main" id="{FEE4B5B6-200C-274C-8655-BDFB9F2EF398}"/>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53202"/>
          <a:stretch/>
        </p:blipFill>
        <p:spPr bwMode="auto">
          <a:xfrm>
            <a:off x="323528" y="1556792"/>
            <a:ext cx="8078787" cy="285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7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D09F3D-A178-D740-9AE3-78161CA1B5E1}"/>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A17515D-CE72-3B44-BCA7-B94DFD51C6A0}"/>
              </a:ext>
            </a:extLst>
          </p:cNvPr>
          <p:cNvSpPr>
            <a:spLocks noGrp="1"/>
          </p:cNvSpPr>
          <p:nvPr>
            <p:ph type="title"/>
          </p:nvPr>
        </p:nvSpPr>
        <p:spPr/>
        <p:txBody>
          <a:bodyPr/>
          <a:lstStyle/>
          <a:p>
            <a:r>
              <a:rPr lang="en-US" dirty="0"/>
              <a:t>Initializing an Array</a:t>
            </a:r>
          </a:p>
        </p:txBody>
      </p:sp>
      <p:sp>
        <p:nvSpPr>
          <p:cNvPr id="4" name="Content Placeholder 3">
            <a:extLst>
              <a:ext uri="{FF2B5EF4-FFF2-40B4-BE49-F238E27FC236}">
                <a16:creationId xmlns:a16="http://schemas.microsoft.com/office/drawing/2014/main" id="{117EE22E-43D5-3F43-B4B5-48560E9FC16A}"/>
              </a:ext>
            </a:extLst>
          </p:cNvPr>
          <p:cNvSpPr>
            <a:spLocks noGrp="1"/>
          </p:cNvSpPr>
          <p:nvPr>
            <p:ph idx="1"/>
          </p:nvPr>
        </p:nvSpPr>
        <p:spPr/>
        <p:txBody>
          <a:bodyPr/>
          <a:lstStyle/>
          <a:p>
            <a:pPr>
              <a:spcBef>
                <a:spcPts val="600"/>
              </a:spcBef>
            </a:pPr>
            <a:r>
              <a:rPr lang="en-US" altLang="zh-TW" sz="2400" dirty="0">
                <a:solidFill>
                  <a:srgbClr val="000000"/>
                </a:solidFill>
                <a:latin typeface="Times New Roman" panose="02020603050405020304" pitchFamily="18" charset="0"/>
              </a:rPr>
              <a:t>The elements of an array also can be initialized by a brace-delimited comma-separated list of </a:t>
            </a:r>
            <a:r>
              <a:rPr lang="en-US" altLang="zh-TW" sz="2400" dirty="0">
                <a:solidFill>
                  <a:srgbClr val="0000FF"/>
                </a:solidFill>
                <a:latin typeface="Times New Roman" panose="02020603050405020304" pitchFamily="18" charset="0"/>
              </a:rPr>
              <a:t>initializers</a:t>
            </a:r>
            <a:r>
              <a:rPr lang="en-US" altLang="zh-TW" sz="2400" dirty="0">
                <a:solidFill>
                  <a:srgbClr val="000000"/>
                </a:solidFill>
                <a:latin typeface="Times New Roman" panose="02020603050405020304" pitchFamily="18" charset="0"/>
              </a:rPr>
              <a:t>.</a:t>
            </a:r>
          </a:p>
          <a:p>
            <a:pPr>
              <a:spcBef>
                <a:spcPts val="600"/>
              </a:spcBef>
            </a:pPr>
            <a:r>
              <a:rPr lang="en-US" altLang="zh-TW" sz="2400" dirty="0">
                <a:solidFill>
                  <a:srgbClr val="000000"/>
                </a:solidFill>
                <a:latin typeface="Times New Roman" panose="02020603050405020304" pitchFamily="18" charset="0"/>
              </a:rPr>
              <a:t>The previous program uses an </a:t>
            </a:r>
            <a:r>
              <a:rPr lang="en-US" altLang="zh-TW" sz="2400" dirty="0">
                <a:solidFill>
                  <a:srgbClr val="0000FF"/>
                </a:solidFill>
                <a:latin typeface="Times New Roman" panose="02020603050405020304" pitchFamily="18" charset="0"/>
              </a:rPr>
              <a:t>initializer list</a:t>
            </a:r>
            <a:r>
              <a:rPr lang="en-US" altLang="zh-TW" sz="2400" dirty="0">
                <a:solidFill>
                  <a:srgbClr val="000000"/>
                </a:solidFill>
                <a:latin typeface="Times New Roman" panose="02020603050405020304" pitchFamily="18" charset="0"/>
              </a:rPr>
              <a:t> to initialize an integer array with 10 values (line 10).</a:t>
            </a:r>
          </a:p>
          <a:p>
            <a:pPr>
              <a:spcBef>
                <a:spcPts val="600"/>
              </a:spcBef>
            </a:pPr>
            <a:r>
              <a:rPr lang="en-US" altLang="zh-TW" sz="2400" dirty="0">
                <a:solidFill>
                  <a:srgbClr val="000000"/>
                </a:solidFill>
                <a:latin typeface="Times New Roman" panose="02020603050405020304" pitchFamily="18" charset="0"/>
              </a:rPr>
              <a:t>If there are fewer initializers than elements in the array, the remaining array elements are initialized to zero.</a:t>
            </a:r>
          </a:p>
          <a:p>
            <a:pPr>
              <a:spcBef>
                <a:spcPts val="600"/>
              </a:spcBef>
            </a:pPr>
            <a:r>
              <a:rPr lang="en-US" altLang="zh-TW" sz="2400" dirty="0">
                <a:solidFill>
                  <a:srgbClr val="000000"/>
                </a:solidFill>
                <a:latin typeface="Times New Roman" panose="02020603050405020304" pitchFamily="18" charset="0"/>
              </a:rPr>
              <a:t>If the array size is omitted from a declaration with an initializer list, the compiler determines the array size automatically</a:t>
            </a:r>
          </a:p>
          <a:p>
            <a:pPr lvl="1">
              <a:spcBef>
                <a:spcPts val="600"/>
              </a:spcBef>
            </a:pPr>
            <a:r>
              <a:rPr lang="en-US" altLang="zh-TW" sz="2200" dirty="0">
                <a:solidFill>
                  <a:srgbClr val="000000"/>
                </a:solidFill>
                <a:latin typeface="Times New Roman" panose="02020603050405020304" pitchFamily="18" charset="0"/>
              </a:rPr>
              <a:t>By counting the number of elements in the initializer list.</a:t>
            </a:r>
          </a:p>
          <a:p>
            <a:pPr lvl="1">
              <a:spcBef>
                <a:spcPts val="600"/>
              </a:spcBef>
            </a:pPr>
            <a:r>
              <a:rPr lang="en-US" altLang="zh-TW" sz="2200" dirty="0">
                <a:solidFill>
                  <a:srgbClr val="000000"/>
                </a:solidFill>
                <a:latin typeface="Times New Roman" panose="02020603050405020304" pitchFamily="18" charset="0"/>
              </a:rPr>
              <a:t>Ex: </a:t>
            </a:r>
            <a:r>
              <a:rPr lang="en-US" altLang="zh-TW" sz="2000" dirty="0">
                <a:solidFill>
                  <a:srgbClr val="000000"/>
                </a:solidFill>
                <a:latin typeface="Lucida Console" panose="020B0609040504020204" pitchFamily="49" charset="0"/>
              </a:rPr>
              <a:t>int n[] = {1,2,3,4,5};</a:t>
            </a:r>
            <a:r>
              <a:rPr lang="en-US" altLang="zh-TW" sz="2200" dirty="0">
                <a:solidFill>
                  <a:srgbClr val="000000"/>
                </a:solidFill>
                <a:latin typeface="Times New Roman" panose="02020603050405020304" pitchFamily="18" charset="0"/>
              </a:rPr>
              <a:t>  </a:t>
            </a:r>
            <a:r>
              <a:rPr lang="en-US" altLang="zh-TW" sz="2200" dirty="0">
                <a:solidFill>
                  <a:srgbClr val="000000"/>
                </a:solidFill>
                <a:latin typeface="Times New Roman" panose="02020603050405020304" pitchFamily="18" charset="0"/>
                <a:sym typeface="Wingdings" panose="05000000000000000000" pitchFamily="2" charset="2"/>
              </a:rPr>
              <a:t>  5 elements</a:t>
            </a:r>
            <a:endParaRPr lang="en-US" altLang="zh-TW" sz="2200" dirty="0">
              <a:solidFill>
                <a:srgbClr val="000000"/>
              </a:solidFill>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346074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9D9014-881A-4F43-A442-D27C84090C5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5A12A6B9-7EBC-2841-A7D1-C499666756F5}"/>
              </a:ext>
            </a:extLst>
          </p:cNvPr>
          <p:cNvSpPr>
            <a:spLocks noGrp="1"/>
          </p:cNvSpPr>
          <p:nvPr>
            <p:ph type="title"/>
          </p:nvPr>
        </p:nvSpPr>
        <p:spPr/>
        <p:txBody>
          <a:bodyPr/>
          <a:lstStyle/>
          <a:p>
            <a:r>
              <a:rPr lang="en-US" dirty="0"/>
              <a:t>Example: Initializing an Array</a:t>
            </a:r>
          </a:p>
        </p:txBody>
      </p:sp>
      <p:pic>
        <p:nvPicPr>
          <p:cNvPr id="5" name="Picture 1" descr="cpphtp7LOV_06slides_Page_09.png">
            <a:extLst>
              <a:ext uri="{FF2B5EF4-FFF2-40B4-BE49-F238E27FC236}">
                <a16:creationId xmlns:a16="http://schemas.microsoft.com/office/drawing/2014/main" id="{3640C9E5-7B8B-D847-8EC6-3F98C8FEE1E1}"/>
              </a:ext>
            </a:extLst>
          </p:cNvPr>
          <p:cNvPicPr>
            <a:picLocks noGrp="1" noChangeAspect="1"/>
          </p:cNvPicPr>
          <p:nvPr isPhoto="1"/>
        </p:nvPicPr>
        <p:blipFill>
          <a:blip r:embed="rId2" cstate="print">
            <a:extLst>
              <a:ext uri="{28A0092B-C50C-407E-A947-70E740481C1C}">
                <a14:useLocalDpi xmlns:a14="http://schemas.microsoft.com/office/drawing/2010/main" val="0"/>
              </a:ext>
            </a:extLst>
          </a:blip>
          <a:srcRect t="6483" r="19684" b="35007"/>
          <a:stretch>
            <a:fillRect/>
          </a:stretch>
        </p:blipFill>
        <p:spPr bwMode="auto">
          <a:xfrm>
            <a:off x="899592" y="1417638"/>
            <a:ext cx="7056784" cy="312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cpphtp7LOV_06slides_Page_10.png">
            <a:extLst>
              <a:ext uri="{FF2B5EF4-FFF2-40B4-BE49-F238E27FC236}">
                <a16:creationId xmlns:a16="http://schemas.microsoft.com/office/drawing/2014/main" id="{CD2AB61F-E23C-3743-97DA-4E5B56B1A770}"/>
              </a:ext>
            </a:extLst>
          </p:cNvPr>
          <p:cNvPicPr>
            <a:picLocks noGrp="1" noChangeAspect="1"/>
          </p:cNvPicPr>
          <p:nvPr isPhoto="1"/>
        </p:nvPicPr>
        <p:blipFill>
          <a:blip r:embed="rId3" cstate="print">
            <a:extLst>
              <a:ext uri="{28A0092B-C50C-407E-A947-70E740481C1C}">
                <a14:useLocalDpi xmlns:a14="http://schemas.microsoft.com/office/drawing/2010/main" val="0"/>
              </a:ext>
            </a:extLst>
          </a:blip>
          <a:srcRect t="7130" r="19684" b="53159"/>
          <a:stretch>
            <a:fillRect/>
          </a:stretch>
        </p:blipFill>
        <p:spPr bwMode="auto">
          <a:xfrm>
            <a:off x="1530804" y="4653136"/>
            <a:ext cx="5928293" cy="178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29514F7-F9DA-7B4D-82B1-6D75A40796BF}"/>
              </a:ext>
            </a:extLst>
          </p:cNvPr>
          <p:cNvSpPr/>
          <p:nvPr/>
        </p:nvSpPr>
        <p:spPr>
          <a:xfrm>
            <a:off x="1784195" y="1516567"/>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64852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4197</TotalTime>
  <Words>1326</Words>
  <Application>Microsoft Macintosh PowerPoint</Application>
  <PresentationFormat>On-screen Show (4:3)</PresentationFormat>
  <Paragraphs>149</Paragraphs>
  <Slides>28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AGaramond</vt:lpstr>
      <vt:lpstr>LucidaSansTypewriter</vt:lpstr>
      <vt:lpstr>San serif</vt:lpstr>
      <vt:lpstr>San serif</vt:lpstr>
      <vt:lpstr>Sen sarif</vt:lpstr>
      <vt:lpstr>Arial</vt:lpstr>
      <vt:lpstr>Calibri</vt:lpstr>
      <vt:lpstr>Lucida Console</vt:lpstr>
      <vt:lpstr>Roboto</vt:lpstr>
      <vt:lpstr>Times New Roman</vt:lpstr>
      <vt:lpstr>Wingdings</vt:lpstr>
      <vt:lpstr>Wingdings 3</vt:lpstr>
      <vt:lpstr>Office Theme</vt:lpstr>
      <vt:lpstr>Lecture 11: Array and Vector</vt:lpstr>
      <vt:lpstr>Learning Objective</vt:lpstr>
      <vt:lpstr>Array</vt:lpstr>
      <vt:lpstr>Memory Layout of Array</vt:lpstr>
      <vt:lpstr>Declaring an Array</vt:lpstr>
      <vt:lpstr>Array Example</vt:lpstr>
      <vt:lpstr>Array Example</vt:lpstr>
      <vt:lpstr>Initializing an Array</vt:lpstr>
      <vt:lpstr>Example: Initializing an Array</vt:lpstr>
      <vt:lpstr>Specify the Array Size</vt:lpstr>
      <vt:lpstr>const Qualifier</vt:lpstr>
      <vt:lpstr>Practice 1: Summing Elements in an Array</vt:lpstr>
      <vt:lpstr>Practice 2: Array as Counter</vt:lpstr>
      <vt:lpstr>C++ STL Vector</vt:lpstr>
      <vt:lpstr>Vector Example</vt:lpstr>
      <vt:lpstr>Vector Example</vt:lpstr>
      <vt:lpstr>Vector Example</vt:lpstr>
      <vt:lpstr>Vector Example</vt:lpstr>
      <vt:lpstr>Vector Example</vt:lpstr>
      <vt:lpstr>Vector Example</vt:lpstr>
      <vt:lpstr>Vector Example</vt:lpstr>
      <vt:lpstr>C++ STL Vector</vt:lpstr>
      <vt:lpstr>Search an Item in an Array</vt:lpstr>
      <vt:lpstr>Example 1</vt:lpstr>
      <vt:lpstr>Example 2: Maximum Subarray Sum Problem</vt:lpstr>
      <vt:lpstr>Practical Application</vt:lpstr>
      <vt:lpstr>Debrief</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546</cp:revision>
  <dcterms:created xsi:type="dcterms:W3CDTF">2020-01-09T06:22:26Z</dcterms:created>
  <dcterms:modified xsi:type="dcterms:W3CDTF">2021-11-04T21:17:41Z</dcterms:modified>
</cp:coreProperties>
</file>